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2.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304" r:id="rId2"/>
    <p:sldId id="273" r:id="rId3"/>
    <p:sldId id="275" r:id="rId4"/>
    <p:sldId id="257" r:id="rId5"/>
    <p:sldId id="258" r:id="rId6"/>
    <p:sldId id="259" r:id="rId7"/>
    <p:sldId id="260" r:id="rId8"/>
    <p:sldId id="263" r:id="rId9"/>
    <p:sldId id="265" r:id="rId10"/>
    <p:sldId id="266" r:id="rId11"/>
    <p:sldId id="293" r:id="rId12"/>
    <p:sldId id="295" r:id="rId13"/>
    <p:sldId id="296" r:id="rId14"/>
    <p:sldId id="298" r:id="rId15"/>
    <p:sldId id="271" r:id="rId16"/>
    <p:sldId id="269" r:id="rId17"/>
    <p:sldId id="30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F9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111" d="100"/>
          <a:sy n="111" d="100"/>
        </p:scale>
        <p:origin x="53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7/10/2024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A1C593-65D0-4073-BCC9-577B9352EA97}" type="datetimeFigureOut">
              <a:rPr lang="en-US" smtClean="0"/>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A1C593-65D0-4073-BCC9-577B9352EA97}" type="datetimeFigureOut">
              <a:rPr lang="en-US" smtClean="0"/>
              <a:t>7/10/2024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A1C593-65D0-4073-BCC9-577B9352EA97}" type="datetimeFigureOut">
              <a:rPr lang="en-US" smtClean="0"/>
              <a:t>7/10/2024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A1C593-65D0-4073-BCC9-577B9352EA97}" type="datetimeFigureOut">
              <a:rPr lang="en-US" smtClean="0"/>
              <a:t>7/10/2024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7/10/2024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7/10/2024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7/10/2024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7/10/2024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t>7/10/2024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image" Target="../media/image8.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2.png"/><Relationship Id="rId5" Type="http://schemas.openxmlformats.org/officeDocument/2006/relationships/image" Target="../media/image8.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1.xml"/><Relationship Id="rId7" Type="http://schemas.openxmlformats.org/officeDocument/2006/relationships/image" Target="../media/image6.jpe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12.jpe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8.jpeg"/><Relationship Id="rId5" Type="http://schemas.openxmlformats.org/officeDocument/2006/relationships/image" Target="../media/image9.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6.xml"/><Relationship Id="rId7" Type="http://schemas.openxmlformats.org/officeDocument/2006/relationships/image" Target="../media/image6.jpe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1.jpeg"/><Relationship Id="rId5" Type="http://schemas.openxmlformats.org/officeDocument/2006/relationships/image" Target="../media/image8.jpe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2.png"/><Relationship Id="rId5" Type="http://schemas.openxmlformats.org/officeDocument/2006/relationships/image" Target="../media/image13.jpe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2.png"/><Relationship Id="rId5" Type="http://schemas.openxmlformats.org/officeDocument/2006/relationships/image" Target="../media/image14.jpe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tags" Target="../tags/tag25.xml"/><Relationship Id="rId7" Type="http://schemas.openxmlformats.org/officeDocument/2006/relationships/image" Target="../media/image17.jpe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tags" Target="../tags/tag28.xml"/><Relationship Id="rId7" Type="http://schemas.openxmlformats.org/officeDocument/2006/relationships/image" Target="../media/image2.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19.jpe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1.xml"/><Relationship Id="rId7"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7.xml"/><Relationship Id="rId7"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1.png"/><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lant-crown-and-fantasy-with-black-woman-and-quee-2023-11-27-05-36-44-utc"/>
          <p:cNvPicPr>
            <a:picLocks noChangeAspect="1"/>
          </p:cNvPicPr>
          <p:nvPr/>
        </p:nvPicPr>
        <p:blipFill>
          <a:blip r:embed="rId3"/>
          <a:stretch>
            <a:fillRect/>
          </a:stretch>
        </p:blipFill>
        <p:spPr>
          <a:xfrm>
            <a:off x="-424180" y="-159385"/>
            <a:ext cx="12616180" cy="7017385"/>
          </a:xfrm>
          <a:prstGeom prst="rect">
            <a:avLst/>
          </a:prstGeom>
        </p:spPr>
      </p:pic>
      <p:sp>
        <p:nvSpPr>
          <p:cNvPr id="38" name="Freeform 37"/>
          <p:cNvSpPr/>
          <p:nvPr>
            <p:custDataLst>
              <p:tags r:id="rId1"/>
            </p:custDataLst>
          </p:nvPr>
        </p:nvSpPr>
        <p:spPr>
          <a:xfrm rot="18960000">
            <a:off x="-1530350" y="-4719955"/>
            <a:ext cx="16405860" cy="1670431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28447" h="28224">
                <a:moveTo>
                  <a:pt x="22781" y="14832"/>
                </a:moveTo>
                <a:cubicBezTo>
                  <a:pt x="22652" y="14832"/>
                  <a:pt x="22547" y="14936"/>
                  <a:pt x="22547" y="15065"/>
                </a:cubicBezTo>
                <a:lnTo>
                  <a:pt x="22547" y="19440"/>
                </a:lnTo>
                <a:cubicBezTo>
                  <a:pt x="22547" y="19569"/>
                  <a:pt x="22652" y="19674"/>
                  <a:pt x="22781" y="19674"/>
                </a:cubicBezTo>
                <a:lnTo>
                  <a:pt x="23716" y="19674"/>
                </a:lnTo>
                <a:cubicBezTo>
                  <a:pt x="23845" y="19674"/>
                  <a:pt x="23949" y="19569"/>
                  <a:pt x="23949" y="19440"/>
                </a:cubicBezTo>
                <a:lnTo>
                  <a:pt x="23949" y="15065"/>
                </a:lnTo>
                <a:cubicBezTo>
                  <a:pt x="23949" y="14936"/>
                  <a:pt x="23845" y="14832"/>
                  <a:pt x="23716" y="14832"/>
                </a:cubicBezTo>
                <a:lnTo>
                  <a:pt x="22781" y="14832"/>
                </a:lnTo>
                <a:close/>
                <a:moveTo>
                  <a:pt x="16441" y="13508"/>
                </a:moveTo>
                <a:cubicBezTo>
                  <a:pt x="16307" y="13508"/>
                  <a:pt x="16198" y="13617"/>
                  <a:pt x="16198" y="13752"/>
                </a:cubicBezTo>
                <a:lnTo>
                  <a:pt x="16198" y="20905"/>
                </a:lnTo>
                <a:cubicBezTo>
                  <a:pt x="16198" y="21039"/>
                  <a:pt x="16307" y="21148"/>
                  <a:pt x="16441" y="21148"/>
                </a:cubicBezTo>
                <a:lnTo>
                  <a:pt x="17415" y="21148"/>
                </a:lnTo>
                <a:cubicBezTo>
                  <a:pt x="17549" y="21148"/>
                  <a:pt x="17658" y="21039"/>
                  <a:pt x="17658" y="20905"/>
                </a:cubicBezTo>
                <a:lnTo>
                  <a:pt x="17658" y="13752"/>
                </a:lnTo>
                <a:cubicBezTo>
                  <a:pt x="17658" y="13617"/>
                  <a:pt x="17549" y="13508"/>
                  <a:pt x="17415" y="13508"/>
                </a:cubicBezTo>
                <a:lnTo>
                  <a:pt x="16441" y="13508"/>
                </a:lnTo>
                <a:close/>
                <a:moveTo>
                  <a:pt x="20646" y="13311"/>
                </a:moveTo>
                <a:cubicBezTo>
                  <a:pt x="20526" y="13311"/>
                  <a:pt x="20429" y="13408"/>
                  <a:pt x="20429" y="13527"/>
                </a:cubicBezTo>
                <a:lnTo>
                  <a:pt x="20429" y="20734"/>
                </a:lnTo>
                <a:cubicBezTo>
                  <a:pt x="20429" y="20854"/>
                  <a:pt x="20526" y="20951"/>
                  <a:pt x="20646" y="20951"/>
                </a:cubicBezTo>
                <a:lnTo>
                  <a:pt x="21513" y="20951"/>
                </a:lnTo>
                <a:cubicBezTo>
                  <a:pt x="21632" y="20951"/>
                  <a:pt x="21729" y="20854"/>
                  <a:pt x="21729" y="20734"/>
                </a:cubicBezTo>
                <a:lnTo>
                  <a:pt x="21729" y="13527"/>
                </a:lnTo>
                <a:cubicBezTo>
                  <a:pt x="21729" y="13408"/>
                  <a:pt x="21632" y="13311"/>
                  <a:pt x="21513" y="13311"/>
                </a:cubicBezTo>
                <a:lnTo>
                  <a:pt x="20646" y="13311"/>
                </a:lnTo>
                <a:close/>
                <a:moveTo>
                  <a:pt x="18380" y="11972"/>
                </a:moveTo>
                <a:cubicBezTo>
                  <a:pt x="18244" y="11972"/>
                  <a:pt x="18134" y="12082"/>
                  <a:pt x="18134" y="12218"/>
                </a:cubicBezTo>
                <a:lnTo>
                  <a:pt x="18134" y="22773"/>
                </a:lnTo>
                <a:cubicBezTo>
                  <a:pt x="18134" y="22908"/>
                  <a:pt x="18244" y="23018"/>
                  <a:pt x="18380" y="23018"/>
                </a:cubicBezTo>
                <a:lnTo>
                  <a:pt x="19363" y="23018"/>
                </a:lnTo>
                <a:cubicBezTo>
                  <a:pt x="19499" y="23018"/>
                  <a:pt x="19608" y="22908"/>
                  <a:pt x="19608" y="22773"/>
                </a:cubicBezTo>
                <a:lnTo>
                  <a:pt x="19608" y="12218"/>
                </a:lnTo>
                <a:cubicBezTo>
                  <a:pt x="19608" y="12082"/>
                  <a:pt x="19499" y="11972"/>
                  <a:pt x="19363" y="11972"/>
                </a:cubicBezTo>
                <a:lnTo>
                  <a:pt x="18380" y="11972"/>
                </a:lnTo>
                <a:close/>
                <a:moveTo>
                  <a:pt x="10781" y="0"/>
                </a:moveTo>
                <a:lnTo>
                  <a:pt x="28447" y="17060"/>
                </a:lnTo>
                <a:lnTo>
                  <a:pt x="17666" y="28224"/>
                </a:lnTo>
                <a:lnTo>
                  <a:pt x="0" y="11164"/>
                </a:lnTo>
                <a:lnTo>
                  <a:pt x="10781" y="0"/>
                </a:lnTo>
                <a:close/>
              </a:path>
            </a:pathLst>
          </a:custGeom>
          <a:solidFill>
            <a:schemeClr val="bg1">
              <a:alpha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p>
        </p:txBody>
      </p:sp>
      <p:pic>
        <p:nvPicPr>
          <p:cNvPr id="41" name="Picture 40" descr="main size icon"/>
          <p:cNvPicPr>
            <a:picLocks noChangeAspect="1"/>
          </p:cNvPicPr>
          <p:nvPr/>
        </p:nvPicPr>
        <p:blipFill>
          <a:blip r:embed="rId4"/>
          <a:stretch>
            <a:fillRect/>
          </a:stretch>
        </p:blipFill>
        <p:spPr>
          <a:xfrm>
            <a:off x="2751024" y="1120819"/>
            <a:ext cx="2456180" cy="1536065"/>
          </a:xfrm>
          <a:prstGeom prst="rect">
            <a:avLst/>
          </a:prstGeom>
        </p:spPr>
      </p:pic>
      <p:sp>
        <p:nvSpPr>
          <p:cNvPr id="42" name="Rectangles 41"/>
          <p:cNvSpPr/>
          <p:nvPr/>
        </p:nvSpPr>
        <p:spPr>
          <a:xfrm>
            <a:off x="1451506" y="3145155"/>
            <a:ext cx="5365956" cy="1569660"/>
          </a:xfrm>
          <a:prstGeom prst="rect">
            <a:avLst/>
          </a:prstGeom>
          <a:noFill/>
          <a:ln>
            <a:noFill/>
          </a:ln>
        </p:spPr>
        <p:txBody>
          <a:bodyPr wrap="none" rtlCol="0" anchor="t">
            <a:spAutoFit/>
          </a:bodyPr>
          <a:lstStyle/>
          <a:p>
            <a:pPr algn="ctr"/>
            <a:r>
              <a:rPr lang="en-US" altLang="zh-CN" sz="9600" b="1" dirty="0">
                <a:ln w="9525">
                  <a:solidFill>
                    <a:schemeClr val="bg1"/>
                  </a:solidFill>
                  <a:prstDash val="solid"/>
                </a:ln>
                <a:solidFill>
                  <a:schemeClr val="tx1"/>
                </a:solidFill>
                <a:effectLst>
                  <a:outerShdw blurRad="12700" dist="38100" dir="2700000" algn="tl" rotWithShape="0">
                    <a:schemeClr val="bg1">
                      <a:lumMod val="50000"/>
                    </a:schemeClr>
                  </a:outerShdw>
                </a:effectLst>
              </a:rPr>
              <a:t>7DaysChic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box(in)">
                                      <p:cBhvr>
                                        <p:cTn id="18" dur="20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box(in)">
                                      <p:cBhvr>
                                        <p:cTn id="23"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1" animBg="1"/>
      <p:bldP spid="42" grpId="0"/>
      <p:bldP spid="42"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Rectangles 9"/>
          <p:cNvSpPr/>
          <p:nvPr/>
        </p:nvSpPr>
        <p:spPr>
          <a:xfrm>
            <a:off x="-570865" y="-242570"/>
            <a:ext cx="13333730" cy="7910830"/>
          </a:xfrm>
          <a:prstGeom prst="rect">
            <a:avLst/>
          </a:prstGeom>
          <a:solidFill>
            <a:schemeClr val="tx1">
              <a:alpha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useBgFill="1">
        <p:nvSpPr>
          <p:cNvPr id="5" name="Freeform 4"/>
          <p:cNvSpPr/>
          <p:nvPr/>
        </p:nvSpPr>
        <p:spPr>
          <a:xfrm rot="20220000">
            <a:off x="8455025" y="91440"/>
            <a:ext cx="9866630" cy="8780780"/>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1283" h="10115">
                <a:moveTo>
                  <a:pt x="8658" y="5797"/>
                </a:moveTo>
                <a:lnTo>
                  <a:pt x="11283" y="5797"/>
                </a:lnTo>
                <a:lnTo>
                  <a:pt x="11277" y="5834"/>
                </a:lnTo>
                <a:cubicBezTo>
                  <a:pt x="10898" y="8053"/>
                  <a:pt x="8921" y="9801"/>
                  <a:pt x="6430" y="10109"/>
                </a:cubicBezTo>
                <a:lnTo>
                  <a:pt x="6381" y="10115"/>
                </a:lnTo>
                <a:lnTo>
                  <a:pt x="6381" y="7537"/>
                </a:lnTo>
                <a:lnTo>
                  <a:pt x="6410" y="7531"/>
                </a:lnTo>
                <a:cubicBezTo>
                  <a:pt x="7476" y="7315"/>
                  <a:pt x="8327" y="6659"/>
                  <a:pt x="8651" y="5816"/>
                </a:cubicBezTo>
                <a:lnTo>
                  <a:pt x="8658" y="5797"/>
                </a:lnTo>
                <a:close/>
                <a:moveTo>
                  <a:pt x="0" y="5797"/>
                </a:moveTo>
                <a:lnTo>
                  <a:pt x="2625" y="5797"/>
                </a:lnTo>
                <a:lnTo>
                  <a:pt x="2632" y="5816"/>
                </a:lnTo>
                <a:cubicBezTo>
                  <a:pt x="2956" y="6659"/>
                  <a:pt x="3807" y="7315"/>
                  <a:pt x="4873" y="7531"/>
                </a:cubicBezTo>
                <a:lnTo>
                  <a:pt x="4901" y="7537"/>
                </a:lnTo>
                <a:lnTo>
                  <a:pt x="4901" y="10115"/>
                </a:lnTo>
                <a:lnTo>
                  <a:pt x="4853" y="10109"/>
                </a:lnTo>
                <a:cubicBezTo>
                  <a:pt x="2362" y="9801"/>
                  <a:pt x="385" y="8053"/>
                  <a:pt x="6" y="5834"/>
                </a:cubicBezTo>
                <a:lnTo>
                  <a:pt x="0" y="5797"/>
                </a:lnTo>
                <a:close/>
                <a:moveTo>
                  <a:pt x="6381" y="0"/>
                </a:moveTo>
                <a:lnTo>
                  <a:pt x="6430" y="6"/>
                </a:lnTo>
                <a:cubicBezTo>
                  <a:pt x="8921" y="314"/>
                  <a:pt x="10898" y="2062"/>
                  <a:pt x="11277" y="4281"/>
                </a:cubicBezTo>
                <a:lnTo>
                  <a:pt x="11283" y="4317"/>
                </a:lnTo>
                <a:lnTo>
                  <a:pt x="8658" y="4317"/>
                </a:lnTo>
                <a:lnTo>
                  <a:pt x="8651" y="4299"/>
                </a:lnTo>
                <a:cubicBezTo>
                  <a:pt x="8327" y="3456"/>
                  <a:pt x="7476" y="2800"/>
                  <a:pt x="6410" y="2584"/>
                </a:cubicBezTo>
                <a:lnTo>
                  <a:pt x="6381" y="2578"/>
                </a:lnTo>
                <a:lnTo>
                  <a:pt x="6381" y="0"/>
                </a:lnTo>
                <a:close/>
                <a:moveTo>
                  <a:pt x="4901" y="0"/>
                </a:moveTo>
                <a:lnTo>
                  <a:pt x="4901" y="2578"/>
                </a:lnTo>
                <a:lnTo>
                  <a:pt x="4873" y="2584"/>
                </a:lnTo>
                <a:cubicBezTo>
                  <a:pt x="3807" y="2800"/>
                  <a:pt x="2956" y="3456"/>
                  <a:pt x="2632" y="4299"/>
                </a:cubicBezTo>
                <a:lnTo>
                  <a:pt x="2625" y="4317"/>
                </a:lnTo>
                <a:lnTo>
                  <a:pt x="0" y="4317"/>
                </a:lnTo>
                <a:lnTo>
                  <a:pt x="6" y="4281"/>
                </a:lnTo>
                <a:cubicBezTo>
                  <a:pt x="385" y="2062"/>
                  <a:pt x="2362" y="314"/>
                  <a:pt x="4853" y="6"/>
                </a:cubicBezTo>
                <a:lnTo>
                  <a:pt x="4901" y="0"/>
                </a:lnTo>
                <a:close/>
              </a:path>
            </a:pathLst>
          </a:custGeom>
          <a:ln w="12700" cmpd="sng">
            <a:solidFill>
              <a:schemeClr val="tx1"/>
            </a:solidFill>
            <a:prstDash val="solid"/>
          </a:ln>
          <a:effectLst>
            <a:outerShdw blurRad="635000" sx="102000" sy="102000" algn="ctr" rotWithShape="0">
              <a:prstClr val="black">
                <a:alpha val="50000"/>
              </a:prstClr>
            </a:outerShdw>
          </a:effectLst>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solidFill>
                <a:schemeClr val="tx1"/>
              </a:solidFill>
            </a:endParaRPr>
          </a:p>
        </p:txBody>
      </p:sp>
      <p:sp>
        <p:nvSpPr>
          <p:cNvPr id="11" name="Text Box 10"/>
          <p:cNvSpPr txBox="1"/>
          <p:nvPr/>
        </p:nvSpPr>
        <p:spPr>
          <a:xfrm>
            <a:off x="901700" y="2340610"/>
            <a:ext cx="7315200" cy="706755"/>
          </a:xfrm>
          <a:prstGeom prst="rect">
            <a:avLst/>
          </a:prstGeom>
          <a:noFill/>
        </p:spPr>
        <p:txBody>
          <a:bodyPr wrap="square" rtlCol="0">
            <a:spAutoFit/>
          </a:bodyPr>
          <a:lstStyle/>
          <a:p>
            <a:pPr algn="ctr"/>
            <a:r>
              <a:rPr lang="en-US" sz="4000">
                <a:solidFill>
                  <a:schemeClr val="bg1"/>
                </a:solidFill>
                <a:latin typeface="Times New Roman" panose="02020603050405020304" charset="0"/>
                <a:cs typeface="Times New Roman" panose="02020603050405020304" charset="0"/>
              </a:rPr>
              <a:t>Company overview</a:t>
            </a:r>
          </a:p>
        </p:txBody>
      </p:sp>
      <p:sp>
        <p:nvSpPr>
          <p:cNvPr id="12" name="Text Box 11"/>
          <p:cNvSpPr txBox="1"/>
          <p:nvPr/>
        </p:nvSpPr>
        <p:spPr>
          <a:xfrm>
            <a:off x="744855" y="3274060"/>
            <a:ext cx="7999730" cy="1476375"/>
          </a:xfrm>
          <a:prstGeom prst="rect">
            <a:avLst/>
          </a:prstGeom>
          <a:noFill/>
        </p:spPr>
        <p:txBody>
          <a:bodyPr wrap="square" rtlCol="0">
            <a:spAutoFit/>
          </a:bodyPr>
          <a:lstStyle/>
          <a:p>
            <a:pPr marL="0" indent="0" algn="ctr">
              <a:buNone/>
            </a:pPr>
            <a:r>
              <a:rPr lang="en-US">
                <a:solidFill>
                  <a:schemeClr val="bg1"/>
                </a:solidFill>
                <a:latin typeface="Times New Roman" panose="02020603050405020304" charset="0"/>
                <a:cs typeface="Times New Roman" panose="02020603050405020304" charset="0"/>
                <a:sym typeface="+mn-ea"/>
              </a:rPr>
              <a:t>Who we are</a:t>
            </a:r>
            <a:endParaRPr lang="en-US">
              <a:solidFill>
                <a:schemeClr val="bg1"/>
              </a:solidFill>
              <a:latin typeface="Times New Roman" panose="02020603050405020304" charset="0"/>
              <a:cs typeface="Times New Roman" panose="02020603050405020304" charset="0"/>
            </a:endParaRPr>
          </a:p>
          <a:p>
            <a:pPr marL="0" indent="0" algn="ctr">
              <a:buNone/>
            </a:pPr>
            <a:r>
              <a:rPr lang="en-US">
                <a:solidFill>
                  <a:schemeClr val="bg1"/>
                </a:solidFill>
                <a:latin typeface="Times New Roman" panose="02020603050405020304" charset="0"/>
                <a:cs typeface="Times New Roman" panose="02020603050405020304" charset="0"/>
                <a:sym typeface="+mn-ea"/>
              </a:rPr>
              <a:t>Our platform opens up a world of fashion expertise, granting you access to stylists, designers, tailors, hair artists, and makeup experts from across the globe. You can instantly engage in chats or online meetings with these professionals to enhance your aesthetic appeal. </a:t>
            </a:r>
            <a:endParaRPr lang="en-US">
              <a:solidFill>
                <a:schemeClr val="bg1"/>
              </a:solidFill>
              <a:latin typeface="Times New Roman" panose="02020603050405020304" charset="0"/>
              <a:cs typeface="Times New Roman" panose="02020603050405020304" charset="0"/>
            </a:endParaRPr>
          </a:p>
        </p:txBody>
      </p:sp>
      <p:pic>
        <p:nvPicPr>
          <p:cNvPr id="13" name="Picture 12" descr="main size icon"/>
          <p:cNvPicPr>
            <a:picLocks noChangeAspect="1"/>
          </p:cNvPicPr>
          <p:nvPr/>
        </p:nvPicPr>
        <p:blipFill>
          <a:blip r:embed="rId3"/>
          <a:stretch>
            <a:fillRect/>
          </a:stretch>
        </p:blipFill>
        <p:spPr>
          <a:xfrm>
            <a:off x="124287" y="46990"/>
            <a:ext cx="2350135" cy="146875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10" name="Rectangles 9"/>
          <p:cNvSpPr/>
          <p:nvPr/>
        </p:nvSpPr>
        <p:spPr>
          <a:xfrm>
            <a:off x="-570865" y="-242570"/>
            <a:ext cx="13333730" cy="7910830"/>
          </a:xfrm>
          <a:prstGeom prst="rect">
            <a:avLst/>
          </a:prstGeom>
          <a:solidFill>
            <a:schemeClr val="tx1">
              <a:alpha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useBgFill="1">
        <p:nvSpPr>
          <p:cNvPr id="5" name="Freeform 4"/>
          <p:cNvSpPr/>
          <p:nvPr/>
        </p:nvSpPr>
        <p:spPr>
          <a:xfrm rot="14700000">
            <a:off x="8988425" y="91440"/>
            <a:ext cx="9866630" cy="8780780"/>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1283" h="10115">
                <a:moveTo>
                  <a:pt x="8658" y="5797"/>
                </a:moveTo>
                <a:lnTo>
                  <a:pt x="11283" y="5797"/>
                </a:lnTo>
                <a:lnTo>
                  <a:pt x="11277" y="5834"/>
                </a:lnTo>
                <a:cubicBezTo>
                  <a:pt x="10898" y="8053"/>
                  <a:pt x="8921" y="9801"/>
                  <a:pt x="6430" y="10109"/>
                </a:cubicBezTo>
                <a:lnTo>
                  <a:pt x="6381" y="10115"/>
                </a:lnTo>
                <a:lnTo>
                  <a:pt x="6381" y="7537"/>
                </a:lnTo>
                <a:lnTo>
                  <a:pt x="6410" y="7531"/>
                </a:lnTo>
                <a:cubicBezTo>
                  <a:pt x="7476" y="7315"/>
                  <a:pt x="8327" y="6659"/>
                  <a:pt x="8651" y="5816"/>
                </a:cubicBezTo>
                <a:lnTo>
                  <a:pt x="8658" y="5797"/>
                </a:lnTo>
                <a:close/>
                <a:moveTo>
                  <a:pt x="0" y="5797"/>
                </a:moveTo>
                <a:lnTo>
                  <a:pt x="2625" y="5797"/>
                </a:lnTo>
                <a:lnTo>
                  <a:pt x="2632" y="5816"/>
                </a:lnTo>
                <a:cubicBezTo>
                  <a:pt x="2956" y="6659"/>
                  <a:pt x="3807" y="7315"/>
                  <a:pt x="4873" y="7531"/>
                </a:cubicBezTo>
                <a:lnTo>
                  <a:pt x="4901" y="7537"/>
                </a:lnTo>
                <a:lnTo>
                  <a:pt x="4901" y="10115"/>
                </a:lnTo>
                <a:lnTo>
                  <a:pt x="4853" y="10109"/>
                </a:lnTo>
                <a:cubicBezTo>
                  <a:pt x="2362" y="9801"/>
                  <a:pt x="385" y="8053"/>
                  <a:pt x="6" y="5834"/>
                </a:cubicBezTo>
                <a:lnTo>
                  <a:pt x="0" y="5797"/>
                </a:lnTo>
                <a:close/>
                <a:moveTo>
                  <a:pt x="6381" y="0"/>
                </a:moveTo>
                <a:lnTo>
                  <a:pt x="6430" y="6"/>
                </a:lnTo>
                <a:cubicBezTo>
                  <a:pt x="8921" y="314"/>
                  <a:pt x="10898" y="2062"/>
                  <a:pt x="11277" y="4281"/>
                </a:cubicBezTo>
                <a:lnTo>
                  <a:pt x="11283" y="4317"/>
                </a:lnTo>
                <a:lnTo>
                  <a:pt x="8658" y="4317"/>
                </a:lnTo>
                <a:lnTo>
                  <a:pt x="8651" y="4299"/>
                </a:lnTo>
                <a:cubicBezTo>
                  <a:pt x="8327" y="3456"/>
                  <a:pt x="7476" y="2800"/>
                  <a:pt x="6410" y="2584"/>
                </a:cubicBezTo>
                <a:lnTo>
                  <a:pt x="6381" y="2578"/>
                </a:lnTo>
                <a:lnTo>
                  <a:pt x="6381" y="0"/>
                </a:lnTo>
                <a:close/>
                <a:moveTo>
                  <a:pt x="4901" y="0"/>
                </a:moveTo>
                <a:lnTo>
                  <a:pt x="4901" y="2578"/>
                </a:lnTo>
                <a:lnTo>
                  <a:pt x="4873" y="2584"/>
                </a:lnTo>
                <a:cubicBezTo>
                  <a:pt x="3807" y="2800"/>
                  <a:pt x="2956" y="3456"/>
                  <a:pt x="2632" y="4299"/>
                </a:cubicBezTo>
                <a:lnTo>
                  <a:pt x="2625" y="4317"/>
                </a:lnTo>
                <a:lnTo>
                  <a:pt x="0" y="4317"/>
                </a:lnTo>
                <a:lnTo>
                  <a:pt x="6" y="4281"/>
                </a:lnTo>
                <a:cubicBezTo>
                  <a:pt x="385" y="2062"/>
                  <a:pt x="2362" y="314"/>
                  <a:pt x="4853" y="6"/>
                </a:cubicBezTo>
                <a:lnTo>
                  <a:pt x="4901" y="0"/>
                </a:lnTo>
                <a:close/>
              </a:path>
            </a:pathLst>
          </a:custGeom>
          <a:ln w="12700" cmpd="sng">
            <a:solidFill>
              <a:schemeClr val="tx1"/>
            </a:solidFill>
            <a:prstDash val="solid"/>
          </a:ln>
          <a:effectLst>
            <a:outerShdw blurRad="635000" sx="102000" sy="102000" algn="ctr" rotWithShape="0">
              <a:prstClr val="black">
                <a:alpha val="50000"/>
              </a:prstClr>
            </a:outerShdw>
          </a:effectLst>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solidFill>
                <a:schemeClr val="tx1"/>
              </a:solidFill>
            </a:endParaRPr>
          </a:p>
        </p:txBody>
      </p:sp>
      <p:sp>
        <p:nvSpPr>
          <p:cNvPr id="2" name="Text Box 1"/>
          <p:cNvSpPr txBox="1"/>
          <p:nvPr/>
        </p:nvSpPr>
        <p:spPr>
          <a:xfrm>
            <a:off x="1480185" y="2816225"/>
            <a:ext cx="7213600" cy="3655695"/>
          </a:xfrm>
          <a:prstGeom prst="rect">
            <a:avLst/>
          </a:prstGeom>
          <a:noFill/>
        </p:spPr>
        <p:txBody>
          <a:bodyPr wrap="square" rtlCol="0">
            <a:noAutofit/>
          </a:bodyPr>
          <a:lstStyle/>
          <a:p>
            <a:pPr marL="0" indent="0" algn="ctr">
              <a:buNone/>
            </a:pPr>
            <a:r>
              <a:rPr lang="en-US">
                <a:solidFill>
                  <a:schemeClr val="bg1"/>
                </a:solidFill>
                <a:latin typeface="Times New Roman" panose="02020603050405020304" charset="0"/>
                <a:cs typeface="Times New Roman" panose="02020603050405020304" charset="0"/>
                <a:sym typeface="+mn-ea"/>
              </a:rPr>
              <a:t>Our focus is on creating tailored interactions that meet the specific needs of models worldwide. Whether you're based in London or elsewhere, our platform enables seamless connections with boutique businesses in cities like Nice, France. By exploring user profiles, models can access a wealth of fashion experiences and personalized styling insights designed to support their professional growth and success.</a:t>
            </a:r>
          </a:p>
        </p:txBody>
      </p:sp>
      <p:pic>
        <p:nvPicPr>
          <p:cNvPr id="13" name="Picture 12" descr="main size icon"/>
          <p:cNvPicPr>
            <a:picLocks noChangeAspect="1"/>
          </p:cNvPicPr>
          <p:nvPr>
            <p:custDataLst>
              <p:tags r:id="rId1"/>
            </p:custDataLst>
          </p:nvPr>
        </p:nvPicPr>
        <p:blipFill>
          <a:blip r:embed="rId5"/>
          <a:stretch>
            <a:fillRect/>
          </a:stretch>
        </p:blipFill>
        <p:spPr>
          <a:xfrm>
            <a:off x="118258" y="71021"/>
            <a:ext cx="2350135" cy="146875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descr="black-shirtless-woman-smiling-while-posing-with-gr-2023-11-27-05-12-52-utc"/>
          <p:cNvPicPr>
            <a:picLocks noChangeAspect="1"/>
          </p:cNvPicPr>
          <p:nvPr/>
        </p:nvPicPr>
        <p:blipFill>
          <a:blip r:embed="rId3"/>
          <a:stretch>
            <a:fillRect/>
          </a:stretch>
        </p:blipFill>
        <p:spPr>
          <a:xfrm>
            <a:off x="772795" y="3415665"/>
            <a:ext cx="3627755" cy="3122930"/>
          </a:xfrm>
          <a:prstGeom prst="ellipse">
            <a:avLst/>
          </a:prstGeom>
        </p:spPr>
      </p:pic>
      <p:pic>
        <p:nvPicPr>
          <p:cNvPr id="11" name="Picture 10" descr="you-cant-camouflage-this-beauty-2024-03-15-06-48-08-utc"/>
          <p:cNvPicPr>
            <a:picLocks noChangeAspect="1"/>
          </p:cNvPicPr>
          <p:nvPr/>
        </p:nvPicPr>
        <p:blipFill>
          <a:blip r:embed="rId4"/>
          <a:stretch>
            <a:fillRect/>
          </a:stretch>
        </p:blipFill>
        <p:spPr>
          <a:xfrm>
            <a:off x="8985885" y="4339590"/>
            <a:ext cx="2353310" cy="1667510"/>
          </a:xfrm>
          <a:prstGeom prst="ellipse">
            <a:avLst/>
          </a:prstGeom>
        </p:spPr>
      </p:pic>
      <p:sp>
        <p:nvSpPr>
          <p:cNvPr id="18" name="Freeform 17"/>
          <p:cNvSpPr/>
          <p:nvPr/>
        </p:nvSpPr>
        <p:spPr>
          <a:xfrm>
            <a:off x="-3415665" y="-4331335"/>
            <a:ext cx="29845000" cy="1289050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7000" h="20300">
                <a:moveTo>
                  <a:pt x="9500" y="12700"/>
                </a:moveTo>
                <a:cubicBezTo>
                  <a:pt x="8175" y="12700"/>
                  <a:pt x="7100" y="13595"/>
                  <a:pt x="7100" y="14700"/>
                </a:cubicBezTo>
                <a:cubicBezTo>
                  <a:pt x="7100" y="15805"/>
                  <a:pt x="8175" y="16700"/>
                  <a:pt x="9500" y="16700"/>
                </a:cubicBezTo>
                <a:cubicBezTo>
                  <a:pt x="10825" y="16700"/>
                  <a:pt x="11900" y="15805"/>
                  <a:pt x="11900" y="14700"/>
                </a:cubicBezTo>
                <a:cubicBezTo>
                  <a:pt x="11900" y="13595"/>
                  <a:pt x="10825" y="12700"/>
                  <a:pt x="9500" y="12700"/>
                </a:cubicBezTo>
                <a:close/>
                <a:moveTo>
                  <a:pt x="0" y="0"/>
                </a:moveTo>
                <a:lnTo>
                  <a:pt x="47000" y="0"/>
                </a:lnTo>
                <a:lnTo>
                  <a:pt x="47000" y="20300"/>
                </a:lnTo>
                <a:lnTo>
                  <a:pt x="0" y="20300"/>
                </a:lnTo>
                <a:lnTo>
                  <a:pt x="0" y="0"/>
                </a:lnTo>
                <a:close/>
              </a:path>
            </a:pathLst>
          </a:cu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dirty="0"/>
          </a:p>
        </p:txBody>
      </p:sp>
      <p:sp>
        <p:nvSpPr>
          <p:cNvPr id="19" name="Trapezoid 18"/>
          <p:cNvSpPr/>
          <p:nvPr/>
        </p:nvSpPr>
        <p:spPr>
          <a:xfrm rot="19800000">
            <a:off x="-2278380" y="-4163695"/>
            <a:ext cx="3367405" cy="10066020"/>
          </a:xfrm>
          <a:prstGeom prst="trapezoid">
            <a:avLst/>
          </a:prstGeom>
          <a:gradFill>
            <a:gsLst>
              <a:gs pos="4000">
                <a:schemeClr val="accent6">
                  <a:lumMod val="40000"/>
                  <a:lumOff val="6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0" name="Trapezoid 19"/>
          <p:cNvSpPr/>
          <p:nvPr>
            <p:custDataLst>
              <p:tags r:id="rId1"/>
            </p:custDataLst>
          </p:nvPr>
        </p:nvSpPr>
        <p:spPr>
          <a:xfrm rot="1500000">
            <a:off x="2898775" y="-4697730"/>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5" name="Subtitle 24"/>
          <p:cNvSpPr>
            <a:spLocks noGrp="1"/>
          </p:cNvSpPr>
          <p:nvPr>
            <p:ph type="subTitle" idx="1"/>
          </p:nvPr>
        </p:nvSpPr>
        <p:spPr>
          <a:xfrm>
            <a:off x="4748530" y="4044315"/>
            <a:ext cx="3141345" cy="4649470"/>
          </a:xfrm>
        </p:spPr>
        <p:txBody>
          <a:bodyPr>
            <a:noAutofit/>
          </a:bodyPr>
          <a:lstStyle/>
          <a:p>
            <a:pPr marL="0" indent="0" algn="ctr">
              <a:buNone/>
            </a:pPr>
            <a:r>
              <a:rPr lang="en-US" dirty="0">
                <a:solidFill>
                  <a:srgbClr val="FFC000"/>
                </a:solidFill>
                <a:latin typeface="Times New Roman" panose="02020603050405020304" charset="0"/>
                <a:cs typeface="Times New Roman" panose="02020603050405020304" charset="0"/>
              </a:rPr>
              <a:t>Our Service</a:t>
            </a:r>
          </a:p>
          <a:p>
            <a:pPr marL="0" indent="0" algn="ctr">
              <a:buNone/>
            </a:pPr>
            <a:r>
              <a:rPr lang="en-US" sz="1800" u="sng" dirty="0">
                <a:solidFill>
                  <a:srgbClr val="FFC000"/>
                </a:solidFill>
                <a:latin typeface="Times New Roman" panose="02020603050405020304" charset="0"/>
                <a:cs typeface="Times New Roman" panose="02020603050405020304" charset="0"/>
              </a:rPr>
              <a:t>Online Consultation</a:t>
            </a:r>
          </a:p>
          <a:p>
            <a:pPr marL="0" indent="0" algn="ctr">
              <a:buNone/>
            </a:pPr>
            <a:r>
              <a:rPr lang="en-US" sz="1800" dirty="0">
                <a:solidFill>
                  <a:schemeClr val="bg1"/>
                </a:solidFill>
                <a:latin typeface="Times New Roman" panose="02020603050405020304" charset="0"/>
                <a:cs typeface="Times New Roman" panose="02020603050405020304" charset="0"/>
              </a:rPr>
              <a:t>Our online consultation platform connects businesses to a comprehensive network of industry players – from designers and stylists to photographers and makeup artists.</a:t>
            </a:r>
          </a:p>
        </p:txBody>
      </p:sp>
      <p:pic>
        <p:nvPicPr>
          <p:cNvPr id="27" name="Picture 26" descr="main size icon"/>
          <p:cNvPicPr>
            <a:picLocks noChangeAspect="1"/>
          </p:cNvPicPr>
          <p:nvPr/>
        </p:nvPicPr>
        <p:blipFill>
          <a:blip r:embed="rId5"/>
          <a:stretch>
            <a:fillRect/>
          </a:stretch>
        </p:blipFill>
        <p:spPr>
          <a:xfrm>
            <a:off x="5507355" y="3027680"/>
            <a:ext cx="1624330" cy="101663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xEl>
                                              <p:pRg st="0" end="0"/>
                                            </p:txEl>
                                          </p:spTgt>
                                        </p:tgtEl>
                                        <p:attrNameLst>
                                          <p:attrName>style.visibility</p:attrName>
                                        </p:attrNameLst>
                                      </p:cBhvr>
                                      <p:to>
                                        <p:strVal val="visible"/>
                                      </p:to>
                                    </p:set>
                                    <p:animEffect transition="in" filter="blinds(horizontal)">
                                      <p:cBhvr>
                                        <p:cTn id="12" dur="500"/>
                                        <p:tgtEl>
                                          <p:spTgt spid="2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
                                            <p:txEl>
                                              <p:pRg st="1" end="1"/>
                                            </p:txEl>
                                          </p:spTgt>
                                        </p:tgtEl>
                                        <p:attrNameLst>
                                          <p:attrName>style.visibility</p:attrName>
                                        </p:attrNameLst>
                                      </p:cBhvr>
                                      <p:to>
                                        <p:strVal val="visible"/>
                                      </p:to>
                                    </p:set>
                                    <p:animEffect transition="in" filter="blinds(horizontal)">
                                      <p:cBhvr>
                                        <p:cTn id="17" dur="500"/>
                                        <p:tgtEl>
                                          <p:spTgt spid="2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5">
                                            <p:txEl>
                                              <p:pRg st="2" end="2"/>
                                            </p:txEl>
                                          </p:spTgt>
                                        </p:tgtEl>
                                        <p:attrNameLst>
                                          <p:attrName>style.visibility</p:attrName>
                                        </p:attrNameLst>
                                      </p:cBhvr>
                                      <p:to>
                                        <p:strVal val="visible"/>
                                      </p:to>
                                    </p:set>
                                    <p:animEffect transition="in" filter="blinds(horizontal)">
                                      <p:cBhvr>
                                        <p:cTn id="22" dur="500"/>
                                        <p:tgtEl>
                                          <p:spTgt spid="2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25" grpI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ttractive-african-american-woman-in-traditional-w-2023-11-27-04-52-22-utc"/>
          <p:cNvPicPr>
            <a:picLocks noChangeAspect="1"/>
          </p:cNvPicPr>
          <p:nvPr/>
        </p:nvPicPr>
        <p:blipFill>
          <a:blip r:embed="rId3"/>
          <a:srcRect/>
          <a:stretch>
            <a:fillRect/>
          </a:stretch>
        </p:blipFill>
        <p:spPr>
          <a:xfrm>
            <a:off x="-833120" y="336550"/>
            <a:ext cx="6875145" cy="4587875"/>
          </a:xfrm>
          <a:prstGeom prst="ellipse">
            <a:avLst/>
          </a:prstGeom>
        </p:spPr>
      </p:pic>
      <p:pic>
        <p:nvPicPr>
          <p:cNvPr id="6" name="Picture 5" descr="black-shirtless-woman-smiling-while-posing-with-gr-2023-11-27-05-12-52-utc"/>
          <p:cNvPicPr>
            <a:picLocks noChangeAspect="1"/>
          </p:cNvPicPr>
          <p:nvPr/>
        </p:nvPicPr>
        <p:blipFill>
          <a:blip r:embed="rId4"/>
          <a:stretch>
            <a:fillRect/>
          </a:stretch>
        </p:blipFill>
        <p:spPr>
          <a:xfrm>
            <a:off x="4231005" y="4779010"/>
            <a:ext cx="2141220" cy="1924050"/>
          </a:xfrm>
          <a:prstGeom prst="ellipse">
            <a:avLst/>
          </a:prstGeom>
        </p:spPr>
      </p:pic>
      <p:pic>
        <p:nvPicPr>
          <p:cNvPr id="7" name="Picture 6" descr="woman-with-bare-shoulders-hiding-behind-palm-leaf-2023-11-27-04-52-34-utc"/>
          <p:cNvPicPr>
            <a:picLocks noChangeAspect="1"/>
          </p:cNvPicPr>
          <p:nvPr/>
        </p:nvPicPr>
        <p:blipFill>
          <a:blip r:embed="rId5"/>
          <a:stretch>
            <a:fillRect/>
          </a:stretch>
        </p:blipFill>
        <p:spPr>
          <a:xfrm>
            <a:off x="6742430" y="1207770"/>
            <a:ext cx="1511935" cy="2016125"/>
          </a:xfrm>
          <a:prstGeom prst="ellipse">
            <a:avLst/>
          </a:prstGeom>
        </p:spPr>
      </p:pic>
      <p:sp>
        <p:nvSpPr>
          <p:cNvPr id="18" name="Freeform 17"/>
          <p:cNvSpPr/>
          <p:nvPr/>
        </p:nvSpPr>
        <p:spPr>
          <a:xfrm>
            <a:off x="-3486785" y="-11126470"/>
            <a:ext cx="29845000" cy="1899856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7000" h="20300">
                <a:moveTo>
                  <a:pt x="9500" y="12700"/>
                </a:moveTo>
                <a:cubicBezTo>
                  <a:pt x="8175" y="12700"/>
                  <a:pt x="7100" y="13595"/>
                  <a:pt x="7100" y="14700"/>
                </a:cubicBezTo>
                <a:cubicBezTo>
                  <a:pt x="7100" y="15805"/>
                  <a:pt x="8175" y="16700"/>
                  <a:pt x="9500" y="16700"/>
                </a:cubicBezTo>
                <a:cubicBezTo>
                  <a:pt x="10825" y="16700"/>
                  <a:pt x="11900" y="15805"/>
                  <a:pt x="11900" y="14700"/>
                </a:cubicBezTo>
                <a:cubicBezTo>
                  <a:pt x="11900" y="13595"/>
                  <a:pt x="10825" y="12700"/>
                  <a:pt x="9500" y="12700"/>
                </a:cubicBezTo>
                <a:close/>
                <a:moveTo>
                  <a:pt x="0" y="0"/>
                </a:moveTo>
                <a:lnTo>
                  <a:pt x="47000" y="0"/>
                </a:lnTo>
                <a:lnTo>
                  <a:pt x="47000" y="20300"/>
                </a:lnTo>
                <a:lnTo>
                  <a:pt x="0" y="20300"/>
                </a:lnTo>
                <a:lnTo>
                  <a:pt x="0" y="0"/>
                </a:lnTo>
                <a:close/>
              </a:path>
            </a:pathLst>
          </a:cu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p>
        </p:txBody>
      </p:sp>
      <p:sp>
        <p:nvSpPr>
          <p:cNvPr id="19" name="Trapezoid 18"/>
          <p:cNvSpPr/>
          <p:nvPr/>
        </p:nvSpPr>
        <p:spPr>
          <a:xfrm rot="20220000">
            <a:off x="-1172210" y="-6894830"/>
            <a:ext cx="3367405" cy="10066020"/>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0" name="Trapezoid 19"/>
          <p:cNvSpPr/>
          <p:nvPr>
            <p:custDataLst>
              <p:tags r:id="rId1"/>
            </p:custDataLst>
          </p:nvPr>
        </p:nvSpPr>
        <p:spPr>
          <a:xfrm rot="2220000">
            <a:off x="4686300" y="-7707630"/>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5" name="Subtitle 24"/>
          <p:cNvSpPr>
            <a:spLocks noGrp="1"/>
          </p:cNvSpPr>
          <p:nvPr>
            <p:ph type="subTitle" idx="1"/>
          </p:nvPr>
        </p:nvSpPr>
        <p:spPr>
          <a:xfrm>
            <a:off x="4231005" y="1927860"/>
            <a:ext cx="4589145" cy="4775200"/>
          </a:xfrm>
        </p:spPr>
        <p:txBody>
          <a:bodyPr>
            <a:noAutofit/>
          </a:bodyPr>
          <a:lstStyle/>
          <a:p>
            <a:pPr marL="0" indent="0" algn="ctr">
              <a:buNone/>
            </a:pPr>
            <a:r>
              <a:rPr lang="en-US" sz="1800" u="sng" dirty="0">
                <a:solidFill>
                  <a:srgbClr val="FFC000"/>
                </a:solidFill>
                <a:latin typeface="Times New Roman" panose="02020603050405020304" charset="0"/>
                <a:cs typeface="Times New Roman" panose="02020603050405020304" charset="0"/>
              </a:rPr>
              <a:t>Offline Consultation</a:t>
            </a:r>
          </a:p>
          <a:p>
            <a:pPr marL="0" indent="0" algn="r">
              <a:buNone/>
            </a:pPr>
            <a:r>
              <a:rPr lang="en-US" sz="1800" dirty="0">
                <a:solidFill>
                  <a:schemeClr val="bg1"/>
                </a:solidFill>
                <a:latin typeface="Times New Roman" panose="02020603050405020304" charset="0"/>
                <a:cs typeface="Times New Roman" panose="02020603050405020304" charset="0"/>
              </a:rPr>
              <a:t>The unique selling point of our offline consultation platform is its asynchronous communication feature. Using chat, video messages, or voice messages, you don’t have to be online at the same time as your counterparts.</a:t>
            </a:r>
            <a:r>
              <a:rPr lang="en-US" sz="1800" dirty="0">
                <a:solidFill>
                  <a:schemeClr val="bg1"/>
                </a:solidFill>
              </a:rPr>
              <a:t> </a:t>
            </a:r>
          </a:p>
        </p:txBody>
      </p:sp>
      <p:pic>
        <p:nvPicPr>
          <p:cNvPr id="27" name="Picture 26" descr="main size icon"/>
          <p:cNvPicPr>
            <a:picLocks noChangeAspect="1"/>
          </p:cNvPicPr>
          <p:nvPr/>
        </p:nvPicPr>
        <p:blipFill>
          <a:blip r:embed="rId6"/>
          <a:stretch>
            <a:fillRect/>
          </a:stretch>
        </p:blipFill>
        <p:spPr>
          <a:xfrm>
            <a:off x="5586730" y="911225"/>
            <a:ext cx="1624330" cy="101663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p:cTn id="7" dur="1000" fill="hold"/>
                                        <p:tgtEl>
                                          <p:spTgt spid="2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5">
                                            <p:txEl>
                                              <p:pRg st="1" end="1"/>
                                            </p:txEl>
                                          </p:spTgt>
                                        </p:tgtEl>
                                        <p:attrNameLst>
                                          <p:attrName>style.visibility</p:attrName>
                                        </p:attrNameLst>
                                      </p:cBhvr>
                                      <p:to>
                                        <p:strVal val="visible"/>
                                      </p:to>
                                    </p:set>
                                    <p:anim calcmode="lin" valueType="num">
                                      <p:cBhvr>
                                        <p:cTn id="14" dur="1000" fill="hold"/>
                                        <p:tgtEl>
                                          <p:spTgt spid="2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25" grpI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pure-beauty-and-serene-wellness-a-white-caucasian-2024-02-07-16-06-19-utc"/>
          <p:cNvPicPr>
            <a:picLocks noChangeAspect="1"/>
          </p:cNvPicPr>
          <p:nvPr/>
        </p:nvPicPr>
        <p:blipFill>
          <a:blip r:embed="rId4"/>
          <a:stretch>
            <a:fillRect/>
          </a:stretch>
        </p:blipFill>
        <p:spPr>
          <a:xfrm>
            <a:off x="3521710" y="808355"/>
            <a:ext cx="3648710" cy="3852545"/>
          </a:xfrm>
          <a:prstGeom prst="ellipse">
            <a:avLst/>
          </a:prstGeom>
        </p:spPr>
      </p:pic>
      <p:pic>
        <p:nvPicPr>
          <p:cNvPr id="8" name="Picture 7" descr="portrait-of-the-romantic-woman-in-a-summer-garden-2023-11-27-05-25-47-utc"/>
          <p:cNvPicPr>
            <a:picLocks noChangeAspect="1"/>
          </p:cNvPicPr>
          <p:nvPr/>
        </p:nvPicPr>
        <p:blipFill>
          <a:blip r:embed="rId5"/>
          <a:stretch>
            <a:fillRect/>
          </a:stretch>
        </p:blipFill>
        <p:spPr>
          <a:xfrm>
            <a:off x="8618855" y="4057015"/>
            <a:ext cx="1950085" cy="1950085"/>
          </a:xfrm>
          <a:prstGeom prst="ellipse">
            <a:avLst/>
          </a:prstGeom>
        </p:spPr>
      </p:pic>
      <p:pic>
        <p:nvPicPr>
          <p:cNvPr id="10" name="Picture 9" descr="photography-camera-and-portrait-of-a-happy-black-2023-11-27-04-49-13-utc"/>
          <p:cNvPicPr>
            <a:picLocks noChangeAspect="1"/>
          </p:cNvPicPr>
          <p:nvPr/>
        </p:nvPicPr>
        <p:blipFill>
          <a:blip r:embed="rId6"/>
          <a:stretch>
            <a:fillRect/>
          </a:stretch>
        </p:blipFill>
        <p:spPr>
          <a:xfrm>
            <a:off x="8837295" y="1013460"/>
            <a:ext cx="2225040" cy="1851025"/>
          </a:xfrm>
          <a:prstGeom prst="ellipse">
            <a:avLst/>
          </a:prstGeom>
        </p:spPr>
      </p:pic>
      <p:sp>
        <p:nvSpPr>
          <p:cNvPr id="18" name="Freeform 17"/>
          <p:cNvSpPr/>
          <p:nvPr/>
        </p:nvSpPr>
        <p:spPr>
          <a:xfrm>
            <a:off x="-796290" y="-10846435"/>
            <a:ext cx="29845000" cy="1869059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7000" h="20300">
                <a:moveTo>
                  <a:pt x="9500" y="12700"/>
                </a:moveTo>
                <a:cubicBezTo>
                  <a:pt x="8175" y="12700"/>
                  <a:pt x="7100" y="13595"/>
                  <a:pt x="7100" y="14700"/>
                </a:cubicBezTo>
                <a:cubicBezTo>
                  <a:pt x="7100" y="15805"/>
                  <a:pt x="8175" y="16700"/>
                  <a:pt x="9500" y="16700"/>
                </a:cubicBezTo>
                <a:cubicBezTo>
                  <a:pt x="10825" y="16700"/>
                  <a:pt x="11900" y="15805"/>
                  <a:pt x="11900" y="14700"/>
                </a:cubicBezTo>
                <a:cubicBezTo>
                  <a:pt x="11900" y="13595"/>
                  <a:pt x="10825" y="12700"/>
                  <a:pt x="9500" y="12700"/>
                </a:cubicBezTo>
                <a:close/>
                <a:moveTo>
                  <a:pt x="0" y="0"/>
                </a:moveTo>
                <a:lnTo>
                  <a:pt x="47000" y="0"/>
                </a:lnTo>
                <a:lnTo>
                  <a:pt x="47000" y="20300"/>
                </a:lnTo>
                <a:lnTo>
                  <a:pt x="0" y="20300"/>
                </a:lnTo>
                <a:lnTo>
                  <a:pt x="0" y="0"/>
                </a:lnTo>
                <a:close/>
              </a:path>
            </a:pathLst>
          </a:cu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p>
        </p:txBody>
      </p:sp>
      <p:sp>
        <p:nvSpPr>
          <p:cNvPr id="19" name="Trapezoid 18"/>
          <p:cNvSpPr/>
          <p:nvPr/>
        </p:nvSpPr>
        <p:spPr>
          <a:xfrm rot="20220000">
            <a:off x="1036320" y="-7169150"/>
            <a:ext cx="3367405" cy="10066020"/>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0" name="Trapezoid 19"/>
          <p:cNvSpPr/>
          <p:nvPr>
            <p:custDataLst>
              <p:tags r:id="rId1"/>
            </p:custDataLst>
          </p:nvPr>
        </p:nvSpPr>
        <p:spPr>
          <a:xfrm rot="1680000">
            <a:off x="6429375" y="-8126730"/>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5" name="Subtitle 24"/>
          <p:cNvSpPr>
            <a:spLocks noGrp="1"/>
          </p:cNvSpPr>
          <p:nvPr>
            <p:ph type="subTitle" idx="1"/>
          </p:nvPr>
        </p:nvSpPr>
        <p:spPr>
          <a:xfrm>
            <a:off x="7798435" y="2865120"/>
            <a:ext cx="2770505" cy="7028815"/>
          </a:xfrm>
        </p:spPr>
        <p:txBody>
          <a:bodyPr>
            <a:noAutofit/>
          </a:bodyPr>
          <a:lstStyle/>
          <a:p>
            <a:pPr marL="0" indent="0">
              <a:buNone/>
            </a:pPr>
            <a:endParaRPr lang="en-US" sz="1800" dirty="0">
              <a:solidFill>
                <a:schemeClr val="bg1"/>
              </a:solidFill>
              <a:sym typeface="+mn-ea"/>
            </a:endParaRPr>
          </a:p>
          <a:p>
            <a:pPr marL="0" indent="0" algn="ctr">
              <a:buNone/>
            </a:pPr>
            <a:r>
              <a:rPr lang="en-US" sz="1800" u="sng" dirty="0">
                <a:solidFill>
                  <a:srgbClr val="FFC000"/>
                </a:solidFill>
                <a:latin typeface="Times New Roman" panose="02020603050405020304" charset="0"/>
                <a:cs typeface="Times New Roman" panose="02020603050405020304" charset="0"/>
                <a:sym typeface="+mn-ea"/>
              </a:rPr>
              <a:t>Public Profile</a:t>
            </a:r>
          </a:p>
          <a:p>
            <a:pPr marL="0" indent="0" algn="ctr">
              <a:buNone/>
            </a:pPr>
            <a:r>
              <a:rPr lang="en-US" sz="1800" dirty="0">
                <a:solidFill>
                  <a:schemeClr val="bg1"/>
                </a:solidFill>
                <a:latin typeface="Times New Roman" panose="02020603050405020304" charset="0"/>
                <a:cs typeface="Times New Roman" panose="02020603050405020304" charset="0"/>
              </a:rPr>
              <a:t>Our “PUBLIC PROFILE” feature is your personalized beacon in the global fashion industry. For beginners and individuals, it offers a platform to realize dreams, showcase growth </a:t>
            </a:r>
          </a:p>
        </p:txBody>
      </p:sp>
      <p:pic>
        <p:nvPicPr>
          <p:cNvPr id="3" name="Picture 2" descr="main size icon"/>
          <p:cNvPicPr>
            <a:picLocks noChangeAspect="1"/>
          </p:cNvPicPr>
          <p:nvPr>
            <p:custDataLst>
              <p:tags r:id="rId2"/>
            </p:custDataLst>
          </p:nvPr>
        </p:nvPicPr>
        <p:blipFill>
          <a:blip r:embed="rId7"/>
          <a:stretch>
            <a:fillRect/>
          </a:stretch>
        </p:blipFill>
        <p:spPr>
          <a:xfrm>
            <a:off x="8371205" y="2002155"/>
            <a:ext cx="1624330" cy="101663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xEl>
                                              <p:pRg st="1" end="1"/>
                                            </p:txEl>
                                          </p:spTgt>
                                        </p:tgtEl>
                                        <p:attrNameLst>
                                          <p:attrName>style.visibility</p:attrName>
                                        </p:attrNameLst>
                                      </p:cBhvr>
                                      <p:to>
                                        <p:strVal val="visible"/>
                                      </p:to>
                                    </p:set>
                                    <p:animEffect transition="in" filter="blinds(horizontal)">
                                      <p:cBhvr>
                                        <p:cTn id="7" dur="500"/>
                                        <p:tgtEl>
                                          <p:spTgt spid="2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xEl>
                                              <p:pRg st="2" end="2"/>
                                            </p:txEl>
                                          </p:spTgt>
                                        </p:tgtEl>
                                        <p:attrNameLst>
                                          <p:attrName>style.visibility</p:attrName>
                                        </p:attrNameLst>
                                      </p:cBhvr>
                                      <p:to>
                                        <p:strVal val="visible"/>
                                      </p:to>
                                    </p:set>
                                    <p:animEffect transition="in" filter="blinds(horizontal)">
                                      <p:cBhvr>
                                        <p:cTn id="12" dur="500"/>
                                        <p:tgtEl>
                                          <p:spTgt spid="2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25" grpI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pure-beauty-and-serene-wellness-a-white-caucasian-2024-02-07-16-06-19-utc"/>
          <p:cNvPicPr>
            <a:picLocks noChangeAspect="1"/>
          </p:cNvPicPr>
          <p:nvPr/>
        </p:nvPicPr>
        <p:blipFill>
          <a:blip r:embed="rId4"/>
          <a:stretch>
            <a:fillRect/>
          </a:stretch>
        </p:blipFill>
        <p:spPr>
          <a:xfrm>
            <a:off x="4479290" y="1399540"/>
            <a:ext cx="1343660" cy="2016760"/>
          </a:xfrm>
          <a:prstGeom prst="ellipse">
            <a:avLst/>
          </a:prstGeom>
        </p:spPr>
      </p:pic>
      <p:pic>
        <p:nvPicPr>
          <p:cNvPr id="7" name="Picture 6" descr="woman-with-bare-shoulders-hiding-behind-palm-leaf-2023-11-27-04-52-34-utc"/>
          <p:cNvPicPr>
            <a:picLocks noChangeAspect="1"/>
          </p:cNvPicPr>
          <p:nvPr/>
        </p:nvPicPr>
        <p:blipFill>
          <a:blip r:embed="rId5"/>
          <a:srcRect/>
          <a:stretch>
            <a:fillRect/>
          </a:stretch>
        </p:blipFill>
        <p:spPr>
          <a:xfrm>
            <a:off x="4326890" y="238125"/>
            <a:ext cx="5143500" cy="6858000"/>
          </a:xfrm>
          <a:prstGeom prst="ellipse">
            <a:avLst/>
          </a:prstGeom>
        </p:spPr>
      </p:pic>
      <p:sp>
        <p:nvSpPr>
          <p:cNvPr id="18" name="Freeform 17"/>
          <p:cNvSpPr/>
          <p:nvPr/>
        </p:nvSpPr>
        <p:spPr>
          <a:xfrm>
            <a:off x="-887730" y="-11379200"/>
            <a:ext cx="37652325" cy="1931606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7000" h="20300">
                <a:moveTo>
                  <a:pt x="9500" y="12700"/>
                </a:moveTo>
                <a:cubicBezTo>
                  <a:pt x="8175" y="12700"/>
                  <a:pt x="7100" y="13595"/>
                  <a:pt x="7100" y="14700"/>
                </a:cubicBezTo>
                <a:cubicBezTo>
                  <a:pt x="7100" y="15805"/>
                  <a:pt x="8175" y="16700"/>
                  <a:pt x="9500" y="16700"/>
                </a:cubicBezTo>
                <a:cubicBezTo>
                  <a:pt x="10825" y="16700"/>
                  <a:pt x="11900" y="15805"/>
                  <a:pt x="11900" y="14700"/>
                </a:cubicBezTo>
                <a:cubicBezTo>
                  <a:pt x="11900" y="13595"/>
                  <a:pt x="10825" y="12700"/>
                  <a:pt x="9500" y="12700"/>
                </a:cubicBezTo>
                <a:close/>
                <a:moveTo>
                  <a:pt x="0" y="0"/>
                </a:moveTo>
                <a:lnTo>
                  <a:pt x="47000" y="0"/>
                </a:lnTo>
                <a:lnTo>
                  <a:pt x="47000" y="20300"/>
                </a:lnTo>
                <a:lnTo>
                  <a:pt x="0" y="20300"/>
                </a:lnTo>
                <a:lnTo>
                  <a:pt x="0" y="0"/>
                </a:lnTo>
                <a:close/>
              </a:path>
            </a:pathLst>
          </a:cu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p>
        </p:txBody>
      </p:sp>
      <p:sp>
        <p:nvSpPr>
          <p:cNvPr id="19" name="Trapezoid 18"/>
          <p:cNvSpPr/>
          <p:nvPr/>
        </p:nvSpPr>
        <p:spPr>
          <a:xfrm rot="20220000">
            <a:off x="3467100" y="-6202045"/>
            <a:ext cx="3367405" cy="10066020"/>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0" name="Trapezoid 19"/>
          <p:cNvSpPr/>
          <p:nvPr>
            <p:custDataLst>
              <p:tags r:id="rId1"/>
            </p:custDataLst>
          </p:nvPr>
        </p:nvSpPr>
        <p:spPr>
          <a:xfrm rot="2040000">
            <a:off x="7864475" y="-6427470"/>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5" name="Subtitle 24"/>
          <p:cNvSpPr>
            <a:spLocks noGrp="1"/>
          </p:cNvSpPr>
          <p:nvPr>
            <p:ph type="subTitle" idx="1"/>
          </p:nvPr>
        </p:nvSpPr>
        <p:spPr>
          <a:xfrm>
            <a:off x="1482090" y="2082800"/>
            <a:ext cx="3352165" cy="4775200"/>
          </a:xfrm>
        </p:spPr>
        <p:txBody>
          <a:bodyPr>
            <a:noAutofit/>
          </a:bodyPr>
          <a:lstStyle/>
          <a:p>
            <a:pPr marL="0" indent="0" algn="ctr">
              <a:buNone/>
            </a:pPr>
            <a:r>
              <a:rPr lang="en-US" sz="1800" u="sng" dirty="0">
                <a:solidFill>
                  <a:srgbClr val="FFC000"/>
                </a:solidFill>
              </a:rPr>
              <a:t>Business Profile</a:t>
            </a:r>
          </a:p>
          <a:p>
            <a:pPr marL="0" indent="0" algn="ctr">
              <a:buNone/>
            </a:pPr>
            <a:r>
              <a:rPr lang="en-US" sz="1800" dirty="0">
                <a:solidFill>
                  <a:schemeClr val="bg1"/>
                </a:solidFill>
              </a:rPr>
              <a:t>The “BUSINESS PROFILE” feature is business’s passport to global recognition and growth in the fashion industry. It allows to exhibit the uniqueness, engage with customers and peers, and even transact business on a global scale. </a:t>
            </a:r>
          </a:p>
        </p:txBody>
      </p:sp>
      <p:pic>
        <p:nvPicPr>
          <p:cNvPr id="3" name="Picture 2" descr="main size icon"/>
          <p:cNvPicPr>
            <a:picLocks noChangeAspect="1"/>
          </p:cNvPicPr>
          <p:nvPr>
            <p:custDataLst>
              <p:tags r:id="rId2"/>
            </p:custDataLst>
          </p:nvPr>
        </p:nvPicPr>
        <p:blipFill>
          <a:blip r:embed="rId6"/>
          <a:stretch>
            <a:fillRect/>
          </a:stretch>
        </p:blipFill>
        <p:spPr>
          <a:xfrm>
            <a:off x="2346325" y="1066165"/>
            <a:ext cx="1624330" cy="101663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blinds(horizontal)">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xEl>
                                              <p:pRg st="1" end="1"/>
                                            </p:txEl>
                                          </p:spTgt>
                                        </p:tgtEl>
                                        <p:attrNameLst>
                                          <p:attrName>style.visibility</p:attrName>
                                        </p:attrNameLst>
                                      </p:cBhvr>
                                      <p:to>
                                        <p:strVal val="visible"/>
                                      </p:to>
                                    </p:set>
                                    <p:animEffect transition="in" filter="blinds(horizontal)">
                                      <p:cBhvr>
                                        <p:cTn id="12" dur="5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25" grpI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pure-beauty-and-serene-wellness-a-white-caucasian-2024-02-07-16-06-19-utc"/>
          <p:cNvPicPr>
            <a:picLocks noChangeAspect="1"/>
          </p:cNvPicPr>
          <p:nvPr/>
        </p:nvPicPr>
        <p:blipFill>
          <a:blip r:embed="rId5"/>
          <a:stretch>
            <a:fillRect/>
          </a:stretch>
        </p:blipFill>
        <p:spPr>
          <a:xfrm>
            <a:off x="3829050" y="573405"/>
            <a:ext cx="1343660" cy="2016760"/>
          </a:xfrm>
          <a:prstGeom prst="ellipse">
            <a:avLst/>
          </a:prstGeom>
        </p:spPr>
      </p:pic>
      <p:pic>
        <p:nvPicPr>
          <p:cNvPr id="8" name="Picture 7" descr="portrait-of-the-romantic-woman-in-a-summer-garden-2023-11-27-05-25-47-utc"/>
          <p:cNvPicPr>
            <a:picLocks noChangeAspect="1"/>
          </p:cNvPicPr>
          <p:nvPr/>
        </p:nvPicPr>
        <p:blipFill>
          <a:blip r:embed="rId6"/>
          <a:stretch>
            <a:fillRect/>
          </a:stretch>
        </p:blipFill>
        <p:spPr>
          <a:xfrm>
            <a:off x="1938655" y="2590165"/>
            <a:ext cx="5124450" cy="5633085"/>
          </a:xfrm>
          <a:prstGeom prst="ellipse">
            <a:avLst/>
          </a:prstGeom>
        </p:spPr>
      </p:pic>
      <p:pic>
        <p:nvPicPr>
          <p:cNvPr id="11" name="Picture 10" descr="you-cant-camouflage-this-beauty-2024-03-15-06-48-08-utc"/>
          <p:cNvPicPr>
            <a:picLocks noChangeAspect="1"/>
          </p:cNvPicPr>
          <p:nvPr/>
        </p:nvPicPr>
        <p:blipFill>
          <a:blip r:embed="rId7"/>
          <a:stretch>
            <a:fillRect/>
          </a:stretch>
        </p:blipFill>
        <p:spPr>
          <a:xfrm>
            <a:off x="8985885" y="4339590"/>
            <a:ext cx="2353310" cy="1667510"/>
          </a:xfrm>
          <a:prstGeom prst="ellipse">
            <a:avLst/>
          </a:prstGeom>
        </p:spPr>
      </p:pic>
      <p:sp>
        <p:nvSpPr>
          <p:cNvPr id="18" name="Freeform 17"/>
          <p:cNvSpPr/>
          <p:nvPr/>
        </p:nvSpPr>
        <p:spPr>
          <a:xfrm>
            <a:off x="-2551430" y="-8511540"/>
            <a:ext cx="34161095" cy="1849183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7000" h="20300">
                <a:moveTo>
                  <a:pt x="9500" y="12700"/>
                </a:moveTo>
                <a:cubicBezTo>
                  <a:pt x="8175" y="12700"/>
                  <a:pt x="7100" y="13595"/>
                  <a:pt x="7100" y="14700"/>
                </a:cubicBezTo>
                <a:cubicBezTo>
                  <a:pt x="7100" y="15805"/>
                  <a:pt x="8175" y="16700"/>
                  <a:pt x="9500" y="16700"/>
                </a:cubicBezTo>
                <a:cubicBezTo>
                  <a:pt x="10825" y="16700"/>
                  <a:pt x="11900" y="15805"/>
                  <a:pt x="11900" y="14700"/>
                </a:cubicBezTo>
                <a:cubicBezTo>
                  <a:pt x="11900" y="13595"/>
                  <a:pt x="10825" y="12700"/>
                  <a:pt x="9500" y="12700"/>
                </a:cubicBezTo>
                <a:close/>
                <a:moveTo>
                  <a:pt x="0" y="0"/>
                </a:moveTo>
                <a:lnTo>
                  <a:pt x="47000" y="0"/>
                </a:lnTo>
                <a:lnTo>
                  <a:pt x="47000" y="20300"/>
                </a:lnTo>
                <a:lnTo>
                  <a:pt x="0" y="20300"/>
                </a:lnTo>
                <a:lnTo>
                  <a:pt x="0" y="0"/>
                </a:lnTo>
                <a:close/>
              </a:path>
            </a:pathLst>
          </a:cu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p>
        </p:txBody>
      </p:sp>
      <p:sp>
        <p:nvSpPr>
          <p:cNvPr id="20" name="Trapezoid 19"/>
          <p:cNvSpPr/>
          <p:nvPr>
            <p:custDataLst>
              <p:tags r:id="rId1"/>
            </p:custDataLst>
          </p:nvPr>
        </p:nvSpPr>
        <p:spPr>
          <a:xfrm rot="2040000">
            <a:off x="5182235" y="-3995420"/>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5" name="Subtitle 24"/>
          <p:cNvSpPr>
            <a:spLocks noGrp="1"/>
          </p:cNvSpPr>
          <p:nvPr>
            <p:ph type="subTitle" idx="1"/>
          </p:nvPr>
        </p:nvSpPr>
        <p:spPr>
          <a:xfrm>
            <a:off x="7703820" y="4319905"/>
            <a:ext cx="3352165" cy="4775200"/>
          </a:xfrm>
        </p:spPr>
        <p:txBody>
          <a:bodyPr>
            <a:noAutofit/>
          </a:bodyPr>
          <a:lstStyle/>
          <a:p>
            <a:pPr marL="0" indent="0">
              <a:buNone/>
            </a:pPr>
            <a:endParaRPr lang="en-US" sz="1800" dirty="0">
              <a:solidFill>
                <a:schemeClr val="bg1"/>
              </a:solidFill>
              <a:latin typeface="Times New Roman" panose="02020603050405020304" charset="0"/>
              <a:cs typeface="Times New Roman" panose="02020603050405020304" charset="0"/>
            </a:endParaRPr>
          </a:p>
          <a:p>
            <a:pPr marL="0" indent="0" algn="ctr">
              <a:buNone/>
            </a:pPr>
            <a:r>
              <a:rPr lang="en-US" sz="1800" u="sng" dirty="0">
                <a:solidFill>
                  <a:srgbClr val="FFC000"/>
                </a:solidFill>
                <a:latin typeface="Times New Roman" panose="02020603050405020304" charset="0"/>
                <a:cs typeface="Times New Roman" panose="02020603050405020304" charset="0"/>
              </a:rPr>
              <a:t>Translation Service</a:t>
            </a:r>
          </a:p>
          <a:p>
            <a:pPr marL="0" indent="0" algn="ctr">
              <a:buNone/>
            </a:pPr>
            <a:r>
              <a:rPr lang="en-US" sz="1800" dirty="0">
                <a:solidFill>
                  <a:schemeClr val="bg1"/>
                </a:solidFill>
                <a:latin typeface="Times New Roman" panose="02020603050405020304" charset="0"/>
                <a:cs typeface="Times New Roman" panose="02020603050405020304" charset="0"/>
              </a:rPr>
              <a:t>We translate concepts, ideas, and even the subtlest nuances of fashion terminology. This service ensures that no matter what language you speak or understand, your ideas will not be lost in translation.</a:t>
            </a:r>
          </a:p>
        </p:txBody>
      </p:sp>
      <p:sp>
        <p:nvSpPr>
          <p:cNvPr id="2" name="Trapezoid 1"/>
          <p:cNvSpPr/>
          <p:nvPr>
            <p:custDataLst>
              <p:tags r:id="rId2"/>
            </p:custDataLst>
          </p:nvPr>
        </p:nvSpPr>
        <p:spPr>
          <a:xfrm rot="19500000">
            <a:off x="-138430" y="-3966210"/>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3" name="Picture 2" descr="main size icon"/>
          <p:cNvPicPr>
            <a:picLocks noChangeAspect="1"/>
          </p:cNvPicPr>
          <p:nvPr>
            <p:custDataLst>
              <p:tags r:id="rId3"/>
            </p:custDataLst>
          </p:nvPr>
        </p:nvPicPr>
        <p:blipFill>
          <a:blip r:embed="rId8"/>
          <a:stretch>
            <a:fillRect/>
          </a:stretch>
        </p:blipFill>
        <p:spPr>
          <a:xfrm>
            <a:off x="8447405" y="3429000"/>
            <a:ext cx="1624330" cy="101663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xEl>
                                              <p:pRg st="1" end="1"/>
                                            </p:txEl>
                                          </p:spTgt>
                                        </p:tgtEl>
                                        <p:attrNameLst>
                                          <p:attrName>style.visibility</p:attrName>
                                        </p:attrNameLst>
                                      </p:cBhvr>
                                      <p:to>
                                        <p:strVal val="visible"/>
                                      </p:to>
                                    </p:set>
                                    <p:animEffect transition="in" filter="blinds(horizontal)">
                                      <p:cBhvr>
                                        <p:cTn id="7" dur="500"/>
                                        <p:tgtEl>
                                          <p:spTgt spid="2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xEl>
                                              <p:pRg st="2" end="2"/>
                                            </p:txEl>
                                          </p:spTgt>
                                        </p:tgtEl>
                                        <p:attrNameLst>
                                          <p:attrName>style.visibility</p:attrName>
                                        </p:attrNameLst>
                                      </p:cBhvr>
                                      <p:to>
                                        <p:strVal val="visible"/>
                                      </p:to>
                                    </p:set>
                                    <p:animEffect transition="in" filter="blinds(horizontal)">
                                      <p:cBhvr>
                                        <p:cTn id="12" dur="500"/>
                                        <p:tgtEl>
                                          <p:spTgt spid="2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25" grpI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ttractive-african-american-woman-in-traditional-w-2023-11-27-04-52-22-utc"/>
          <p:cNvPicPr>
            <a:picLocks noChangeAspect="1"/>
          </p:cNvPicPr>
          <p:nvPr/>
        </p:nvPicPr>
        <p:blipFill>
          <a:blip r:embed="rId4"/>
          <a:srcRect/>
          <a:stretch>
            <a:fillRect/>
          </a:stretch>
        </p:blipFill>
        <p:spPr>
          <a:xfrm>
            <a:off x="604520" y="573405"/>
            <a:ext cx="2140585" cy="2313305"/>
          </a:xfrm>
          <a:prstGeom prst="ellipse">
            <a:avLst/>
          </a:prstGeom>
        </p:spPr>
      </p:pic>
      <p:pic>
        <p:nvPicPr>
          <p:cNvPr id="5" name="Picture 4" descr="pure-beauty-and-serene-wellness-a-white-caucasian-2024-02-07-16-06-19-utc"/>
          <p:cNvPicPr>
            <a:picLocks noChangeAspect="1"/>
          </p:cNvPicPr>
          <p:nvPr/>
        </p:nvPicPr>
        <p:blipFill>
          <a:blip r:embed="rId5"/>
          <a:stretch>
            <a:fillRect/>
          </a:stretch>
        </p:blipFill>
        <p:spPr>
          <a:xfrm>
            <a:off x="3829050" y="573405"/>
            <a:ext cx="1343660" cy="2016760"/>
          </a:xfrm>
          <a:prstGeom prst="ellipse">
            <a:avLst/>
          </a:prstGeom>
        </p:spPr>
      </p:pic>
      <p:pic>
        <p:nvPicPr>
          <p:cNvPr id="7" name="Picture 6" descr="woman-with-bare-shoulders-hiding-behind-palm-leaf-2023-11-27-04-52-34-utc"/>
          <p:cNvPicPr>
            <a:picLocks noChangeAspect="1"/>
          </p:cNvPicPr>
          <p:nvPr/>
        </p:nvPicPr>
        <p:blipFill>
          <a:blip r:embed="rId6"/>
          <a:stretch>
            <a:fillRect/>
          </a:stretch>
        </p:blipFill>
        <p:spPr>
          <a:xfrm>
            <a:off x="6256020" y="573405"/>
            <a:ext cx="2683510" cy="2689860"/>
          </a:xfrm>
          <a:prstGeom prst="ellipse">
            <a:avLst/>
          </a:prstGeom>
        </p:spPr>
      </p:pic>
      <p:pic>
        <p:nvPicPr>
          <p:cNvPr id="9" name="Picture 8" descr="front-view-of-beautiful-african-american-woman-wit-2023-11-27-05-08-22-utc"/>
          <p:cNvPicPr>
            <a:picLocks noChangeAspect="1"/>
          </p:cNvPicPr>
          <p:nvPr/>
        </p:nvPicPr>
        <p:blipFill>
          <a:blip r:embed="rId7"/>
          <a:stretch>
            <a:fillRect/>
          </a:stretch>
        </p:blipFill>
        <p:spPr>
          <a:xfrm flipH="1">
            <a:off x="5673090" y="572770"/>
            <a:ext cx="4634865" cy="6285230"/>
          </a:xfrm>
          <a:prstGeom prst="ellipse">
            <a:avLst/>
          </a:prstGeom>
        </p:spPr>
      </p:pic>
      <p:sp>
        <p:nvSpPr>
          <p:cNvPr id="18" name="Freeform 17"/>
          <p:cNvSpPr/>
          <p:nvPr/>
        </p:nvSpPr>
        <p:spPr>
          <a:xfrm>
            <a:off x="-72390" y="-16155670"/>
            <a:ext cx="39684960" cy="2795206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7000" h="20300">
                <a:moveTo>
                  <a:pt x="9500" y="12700"/>
                </a:moveTo>
                <a:cubicBezTo>
                  <a:pt x="8175" y="12700"/>
                  <a:pt x="7100" y="13595"/>
                  <a:pt x="7100" y="14700"/>
                </a:cubicBezTo>
                <a:cubicBezTo>
                  <a:pt x="7100" y="15805"/>
                  <a:pt x="8175" y="16700"/>
                  <a:pt x="9500" y="16700"/>
                </a:cubicBezTo>
                <a:cubicBezTo>
                  <a:pt x="10825" y="16700"/>
                  <a:pt x="11900" y="15805"/>
                  <a:pt x="11900" y="14700"/>
                </a:cubicBezTo>
                <a:cubicBezTo>
                  <a:pt x="11900" y="13595"/>
                  <a:pt x="10825" y="12700"/>
                  <a:pt x="9500" y="12700"/>
                </a:cubicBezTo>
                <a:close/>
                <a:moveTo>
                  <a:pt x="0" y="0"/>
                </a:moveTo>
                <a:lnTo>
                  <a:pt x="47000" y="0"/>
                </a:lnTo>
                <a:lnTo>
                  <a:pt x="47000" y="20300"/>
                </a:lnTo>
                <a:lnTo>
                  <a:pt x="0" y="20300"/>
                </a:lnTo>
                <a:lnTo>
                  <a:pt x="0" y="0"/>
                </a:lnTo>
                <a:close/>
              </a:path>
            </a:pathLst>
          </a:cu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p>
        </p:txBody>
      </p:sp>
      <p:sp>
        <p:nvSpPr>
          <p:cNvPr id="20" name="Trapezoid 19"/>
          <p:cNvSpPr/>
          <p:nvPr>
            <p:custDataLst>
              <p:tags r:id="rId1"/>
            </p:custDataLst>
          </p:nvPr>
        </p:nvSpPr>
        <p:spPr>
          <a:xfrm rot="2040000">
            <a:off x="8989695" y="-7590155"/>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5" name="Subtitle 24"/>
          <p:cNvSpPr>
            <a:spLocks noGrp="1"/>
          </p:cNvSpPr>
          <p:nvPr>
            <p:ph type="subTitle" idx="1"/>
          </p:nvPr>
        </p:nvSpPr>
        <p:spPr>
          <a:xfrm>
            <a:off x="1250315" y="2590165"/>
            <a:ext cx="3352165" cy="4775200"/>
          </a:xfrm>
        </p:spPr>
        <p:txBody>
          <a:bodyPr>
            <a:noAutofit/>
          </a:bodyPr>
          <a:lstStyle/>
          <a:p>
            <a:pPr marL="0" indent="0" algn="ctr">
              <a:buNone/>
            </a:pPr>
            <a:r>
              <a:rPr lang="en-US" sz="1800" u="sng" dirty="0">
                <a:solidFill>
                  <a:srgbClr val="FFC000"/>
                </a:solidFill>
                <a:latin typeface="Times New Roman" panose="02020603050405020304" charset="0"/>
                <a:cs typeface="Times New Roman" panose="02020603050405020304" charset="0"/>
              </a:rPr>
              <a:t>Selling Services</a:t>
            </a:r>
          </a:p>
          <a:p>
            <a:pPr marL="0" indent="0" algn="ctr">
              <a:buNone/>
            </a:pPr>
            <a:r>
              <a:rPr lang="en-US" sz="1800" dirty="0">
                <a:solidFill>
                  <a:schemeClr val="bg1"/>
                </a:solidFill>
                <a:latin typeface="Times New Roman" panose="02020603050405020304" charset="0"/>
                <a:cs typeface="Times New Roman" panose="02020603050405020304" charset="0"/>
              </a:rPr>
              <a:t>The Service we sell from online style consultations and design sessions to webinars, seminars, or group classes. Our platform also supports offline or face-to-face services. that brings together diverse fashion businesses and industry professionals, from designers and tailors to stylists and models. Our platform offers the flexibility to sell services in various formats. Whether you prefer to offer fixed-price services or operate on an hourly basis</a:t>
            </a:r>
          </a:p>
        </p:txBody>
      </p:sp>
      <p:sp>
        <p:nvSpPr>
          <p:cNvPr id="2" name="Trapezoid 1"/>
          <p:cNvSpPr/>
          <p:nvPr>
            <p:custDataLst>
              <p:tags r:id="rId2"/>
            </p:custDataLst>
          </p:nvPr>
        </p:nvSpPr>
        <p:spPr>
          <a:xfrm rot="19500000">
            <a:off x="2721610" y="-6910705"/>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3" name="Picture 2" descr="main size icon"/>
          <p:cNvPicPr>
            <a:picLocks noChangeAspect="1"/>
          </p:cNvPicPr>
          <p:nvPr/>
        </p:nvPicPr>
        <p:blipFill>
          <a:blip r:embed="rId8"/>
          <a:stretch>
            <a:fillRect/>
          </a:stretch>
        </p:blipFill>
        <p:spPr>
          <a:xfrm>
            <a:off x="2113915" y="1573530"/>
            <a:ext cx="1624330" cy="101663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blinds(horizontal)">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xEl>
                                              <p:pRg st="1" end="1"/>
                                            </p:txEl>
                                          </p:spTgt>
                                        </p:tgtEl>
                                        <p:attrNameLst>
                                          <p:attrName>style.visibility</p:attrName>
                                        </p:attrNameLst>
                                      </p:cBhvr>
                                      <p:to>
                                        <p:strVal val="visible"/>
                                      </p:to>
                                    </p:set>
                                    <p:animEffect transition="in" filter="blinds(horizontal)">
                                      <p:cBhvr>
                                        <p:cTn id="12" dur="5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25" grpI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woman-with-bare-shoulders-hiding-behind-palm-leaf-2023-11-27-04-52-34-utc"/>
          <p:cNvPicPr>
            <a:picLocks noChangeAspect="1"/>
          </p:cNvPicPr>
          <p:nvPr/>
        </p:nvPicPr>
        <p:blipFill>
          <a:blip r:embed="rId5"/>
          <a:stretch>
            <a:fillRect/>
          </a:stretch>
        </p:blipFill>
        <p:spPr>
          <a:xfrm>
            <a:off x="6256020" y="573405"/>
            <a:ext cx="2683510" cy="2689860"/>
          </a:xfrm>
          <a:prstGeom prst="ellipse">
            <a:avLst/>
          </a:prstGeom>
        </p:spPr>
      </p:pic>
      <p:pic>
        <p:nvPicPr>
          <p:cNvPr id="10" name="Picture 9" descr="photography-camera-and-portrait-of-a-happy-black-2023-11-27-04-49-13-utc"/>
          <p:cNvPicPr>
            <a:picLocks noChangeAspect="1"/>
          </p:cNvPicPr>
          <p:nvPr/>
        </p:nvPicPr>
        <p:blipFill>
          <a:blip r:embed="rId6"/>
          <a:stretch>
            <a:fillRect/>
          </a:stretch>
        </p:blipFill>
        <p:spPr>
          <a:xfrm>
            <a:off x="8939530" y="304165"/>
            <a:ext cx="2936240" cy="2741930"/>
          </a:xfrm>
          <a:prstGeom prst="ellipse">
            <a:avLst/>
          </a:prstGeom>
        </p:spPr>
      </p:pic>
      <p:pic>
        <p:nvPicPr>
          <p:cNvPr id="11" name="Picture 10" descr="you-cant-camouflage-this-beauty-2024-03-15-06-48-08-utc"/>
          <p:cNvPicPr>
            <a:picLocks noChangeAspect="1"/>
          </p:cNvPicPr>
          <p:nvPr/>
        </p:nvPicPr>
        <p:blipFill>
          <a:blip r:embed="rId7"/>
          <a:stretch>
            <a:fillRect/>
          </a:stretch>
        </p:blipFill>
        <p:spPr>
          <a:xfrm>
            <a:off x="5172710" y="1590040"/>
            <a:ext cx="7019290" cy="5784215"/>
          </a:xfrm>
          <a:prstGeom prst="ellipse">
            <a:avLst/>
          </a:prstGeom>
        </p:spPr>
      </p:pic>
      <p:sp>
        <p:nvSpPr>
          <p:cNvPr id="18" name="Freeform 17"/>
          <p:cNvSpPr/>
          <p:nvPr/>
        </p:nvSpPr>
        <p:spPr>
          <a:xfrm>
            <a:off x="-3519805" y="-13333730"/>
            <a:ext cx="60956825" cy="2446020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7000" h="20300">
                <a:moveTo>
                  <a:pt x="9500" y="12700"/>
                </a:moveTo>
                <a:cubicBezTo>
                  <a:pt x="8175" y="12700"/>
                  <a:pt x="7100" y="13595"/>
                  <a:pt x="7100" y="14700"/>
                </a:cubicBezTo>
                <a:cubicBezTo>
                  <a:pt x="7100" y="15805"/>
                  <a:pt x="8175" y="16700"/>
                  <a:pt x="9500" y="16700"/>
                </a:cubicBezTo>
                <a:cubicBezTo>
                  <a:pt x="10825" y="16700"/>
                  <a:pt x="11900" y="15805"/>
                  <a:pt x="11900" y="14700"/>
                </a:cubicBezTo>
                <a:cubicBezTo>
                  <a:pt x="11900" y="13595"/>
                  <a:pt x="10825" y="12700"/>
                  <a:pt x="9500" y="12700"/>
                </a:cubicBezTo>
                <a:close/>
                <a:moveTo>
                  <a:pt x="0" y="0"/>
                </a:moveTo>
                <a:lnTo>
                  <a:pt x="47000" y="0"/>
                </a:lnTo>
                <a:lnTo>
                  <a:pt x="47000" y="20300"/>
                </a:lnTo>
                <a:lnTo>
                  <a:pt x="0" y="20300"/>
                </a:lnTo>
                <a:lnTo>
                  <a:pt x="0" y="0"/>
                </a:lnTo>
                <a:close/>
              </a:path>
            </a:pathLst>
          </a:cu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p>
        </p:txBody>
      </p:sp>
      <p:sp>
        <p:nvSpPr>
          <p:cNvPr id="20" name="Trapezoid 19"/>
          <p:cNvSpPr/>
          <p:nvPr>
            <p:custDataLst>
              <p:tags r:id="rId1"/>
            </p:custDataLst>
          </p:nvPr>
        </p:nvSpPr>
        <p:spPr>
          <a:xfrm rot="2040000">
            <a:off x="9712325" y="-5053330"/>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5" name="Subtitle 24"/>
          <p:cNvSpPr>
            <a:spLocks noGrp="1"/>
          </p:cNvSpPr>
          <p:nvPr>
            <p:ph type="subTitle" idx="1"/>
          </p:nvPr>
        </p:nvSpPr>
        <p:spPr>
          <a:xfrm>
            <a:off x="604520" y="1818640"/>
            <a:ext cx="3964305" cy="4775200"/>
          </a:xfrm>
        </p:spPr>
        <p:txBody>
          <a:bodyPr>
            <a:noAutofit/>
          </a:bodyPr>
          <a:lstStyle/>
          <a:p>
            <a:pPr marL="0" indent="0">
              <a:buNone/>
            </a:pPr>
            <a:endParaRPr lang="en-US" sz="1800" dirty="0">
              <a:solidFill>
                <a:schemeClr val="bg1"/>
              </a:solidFill>
            </a:endParaRPr>
          </a:p>
          <a:p>
            <a:pPr marL="0" indent="0" algn="ctr">
              <a:buNone/>
            </a:pPr>
            <a:r>
              <a:rPr lang="en-US" sz="1800" u="sng" dirty="0">
                <a:solidFill>
                  <a:srgbClr val="FFC000"/>
                </a:solidFill>
                <a:latin typeface="Times New Roman" panose="02020603050405020304" charset="0"/>
                <a:cs typeface="Times New Roman" panose="02020603050405020304" charset="0"/>
              </a:rPr>
              <a:t>Selling Time</a:t>
            </a:r>
          </a:p>
          <a:p>
            <a:pPr marL="0" indent="0" algn="ctr">
              <a:buNone/>
            </a:pPr>
            <a:r>
              <a:rPr lang="en-US" sz="1800" dirty="0">
                <a:solidFill>
                  <a:schemeClr val="bg1"/>
                </a:solidFill>
                <a:latin typeface="Times New Roman" panose="02020603050405020304" charset="0"/>
                <a:cs typeface="Times New Roman" panose="02020603050405020304" charset="0"/>
              </a:rPr>
              <a:t>Through our </a:t>
            </a:r>
            <a:r>
              <a:rPr lang="en-US" sz="1800" dirty="0" err="1">
                <a:solidFill>
                  <a:schemeClr val="bg1"/>
                </a:solidFill>
                <a:latin typeface="Times New Roman" panose="02020603050405020304" charset="0"/>
                <a:cs typeface="Times New Roman" panose="02020603050405020304" charset="0"/>
              </a:rPr>
              <a:t>platform,professionals</a:t>
            </a:r>
            <a:r>
              <a:rPr lang="en-US" sz="1800" dirty="0">
                <a:solidFill>
                  <a:schemeClr val="bg1"/>
                </a:solidFill>
                <a:latin typeface="Times New Roman" panose="02020603050405020304" charset="0"/>
                <a:cs typeface="Times New Roman" panose="02020603050405020304" charset="0"/>
              </a:rPr>
              <a:t> earn by offering their skills and expertise, be it virtual services or in-person engagements. By setting their rates and availability, they can manage their schedules and income efficiently and flexibly.</a:t>
            </a:r>
          </a:p>
        </p:txBody>
      </p:sp>
      <p:sp>
        <p:nvSpPr>
          <p:cNvPr id="2" name="Trapezoid 1"/>
          <p:cNvSpPr/>
          <p:nvPr>
            <p:custDataLst>
              <p:tags r:id="rId2"/>
            </p:custDataLst>
          </p:nvPr>
        </p:nvSpPr>
        <p:spPr>
          <a:xfrm rot="19500000">
            <a:off x="4384040" y="-5947410"/>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3" name="Picture 2" descr="main size icon"/>
          <p:cNvPicPr>
            <a:picLocks noChangeAspect="1"/>
          </p:cNvPicPr>
          <p:nvPr>
            <p:custDataLst>
              <p:tags r:id="rId3"/>
            </p:custDataLst>
          </p:nvPr>
        </p:nvPicPr>
        <p:blipFill>
          <a:blip r:embed="rId8"/>
          <a:stretch>
            <a:fillRect/>
          </a:stretch>
        </p:blipFill>
        <p:spPr>
          <a:xfrm>
            <a:off x="1774190" y="1167130"/>
            <a:ext cx="1624330" cy="101663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xEl>
                                              <p:pRg st="1" end="1"/>
                                            </p:txEl>
                                          </p:spTgt>
                                        </p:tgtEl>
                                        <p:attrNameLst>
                                          <p:attrName>style.visibility</p:attrName>
                                        </p:attrNameLst>
                                      </p:cBhvr>
                                      <p:to>
                                        <p:strVal val="visible"/>
                                      </p:to>
                                    </p:set>
                                    <p:animEffect transition="in" filter="blinds(horizontal)">
                                      <p:cBhvr>
                                        <p:cTn id="7" dur="500"/>
                                        <p:tgtEl>
                                          <p:spTgt spid="2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xEl>
                                              <p:pRg st="2" end="2"/>
                                            </p:txEl>
                                          </p:spTgt>
                                        </p:tgtEl>
                                        <p:attrNameLst>
                                          <p:attrName>style.visibility</p:attrName>
                                        </p:attrNameLst>
                                      </p:cBhvr>
                                      <p:to>
                                        <p:strVal val="visible"/>
                                      </p:to>
                                    </p:set>
                                    <p:animEffect transition="in" filter="blinds(horizontal)">
                                      <p:cBhvr>
                                        <p:cTn id="12" dur="500"/>
                                        <p:tgtEl>
                                          <p:spTgt spid="2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25" grpI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fresh-faced-beauty-a-pretty-young-woman-with-gree-2024-05-10-15-51-34-utc"/>
          <p:cNvPicPr>
            <a:picLocks noChangeAspect="1"/>
          </p:cNvPicPr>
          <p:nvPr/>
        </p:nvPicPr>
        <p:blipFill>
          <a:blip r:embed="rId5"/>
          <a:stretch>
            <a:fillRect/>
          </a:stretch>
        </p:blipFill>
        <p:spPr>
          <a:xfrm>
            <a:off x="-2716530" y="2132330"/>
            <a:ext cx="8569960" cy="5714365"/>
          </a:xfrm>
          <a:prstGeom prst="ellipse">
            <a:avLst/>
          </a:prstGeom>
        </p:spPr>
      </p:pic>
      <p:sp>
        <p:nvSpPr>
          <p:cNvPr id="18" name="Freeform 17"/>
          <p:cNvSpPr/>
          <p:nvPr/>
        </p:nvSpPr>
        <p:spPr>
          <a:xfrm>
            <a:off x="-10227310" y="-12560300"/>
            <a:ext cx="60956825" cy="2446020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7000" h="20300">
                <a:moveTo>
                  <a:pt x="9500" y="12700"/>
                </a:moveTo>
                <a:cubicBezTo>
                  <a:pt x="8175" y="12700"/>
                  <a:pt x="7100" y="13595"/>
                  <a:pt x="7100" y="14700"/>
                </a:cubicBezTo>
                <a:cubicBezTo>
                  <a:pt x="7100" y="15805"/>
                  <a:pt x="8175" y="16700"/>
                  <a:pt x="9500" y="16700"/>
                </a:cubicBezTo>
                <a:cubicBezTo>
                  <a:pt x="10825" y="16700"/>
                  <a:pt x="11900" y="15805"/>
                  <a:pt x="11900" y="14700"/>
                </a:cubicBezTo>
                <a:cubicBezTo>
                  <a:pt x="11900" y="13595"/>
                  <a:pt x="10825" y="12700"/>
                  <a:pt x="9500" y="12700"/>
                </a:cubicBezTo>
                <a:close/>
                <a:moveTo>
                  <a:pt x="0" y="0"/>
                </a:moveTo>
                <a:lnTo>
                  <a:pt x="47000" y="0"/>
                </a:lnTo>
                <a:lnTo>
                  <a:pt x="47000" y="20300"/>
                </a:lnTo>
                <a:lnTo>
                  <a:pt x="0" y="20300"/>
                </a:lnTo>
                <a:lnTo>
                  <a:pt x="0" y="0"/>
                </a:lnTo>
                <a:close/>
              </a:path>
            </a:pathLst>
          </a:cu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p>
        </p:txBody>
      </p:sp>
      <p:sp>
        <p:nvSpPr>
          <p:cNvPr id="20" name="Trapezoid 19"/>
          <p:cNvSpPr/>
          <p:nvPr>
            <p:custDataLst>
              <p:tags r:id="rId1"/>
            </p:custDataLst>
          </p:nvPr>
        </p:nvSpPr>
        <p:spPr>
          <a:xfrm rot="2040000">
            <a:off x="2733040" y="-3995420"/>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5" name="Subtitle 24"/>
          <p:cNvSpPr>
            <a:spLocks noGrp="1"/>
          </p:cNvSpPr>
          <p:nvPr>
            <p:ph type="subTitle" idx="1"/>
          </p:nvPr>
        </p:nvSpPr>
        <p:spPr>
          <a:xfrm>
            <a:off x="5853430" y="4445635"/>
            <a:ext cx="3964305" cy="4775200"/>
          </a:xfrm>
        </p:spPr>
        <p:txBody>
          <a:bodyPr>
            <a:noAutofit/>
          </a:bodyPr>
          <a:lstStyle/>
          <a:p>
            <a:pPr marL="0" indent="0" algn="ctr">
              <a:buNone/>
            </a:pPr>
            <a:r>
              <a:rPr lang="en-US" sz="1800" u="sng" dirty="0">
                <a:solidFill>
                  <a:srgbClr val="FFC000"/>
                </a:solidFill>
                <a:latin typeface="Times New Roman" panose="02020603050405020304" charset="0"/>
                <a:cs typeface="Times New Roman" panose="02020603050405020304" charset="0"/>
              </a:rPr>
              <a:t>Optimizing your profile with SEO to be visible on web </a:t>
            </a:r>
          </a:p>
          <a:p>
            <a:pPr marL="0" indent="0" algn="ctr">
              <a:buNone/>
            </a:pPr>
            <a:r>
              <a:rPr lang="en-US" sz="1800" dirty="0">
                <a:solidFill>
                  <a:schemeClr val="bg1"/>
                </a:solidFill>
                <a:latin typeface="Times New Roman" panose="02020603050405020304" charset="0"/>
                <a:cs typeface="Times New Roman" panose="02020603050405020304" charset="0"/>
              </a:rPr>
              <a:t>At 7DaysChic, we specialize in SEO to boost your profile visibility in the fashion industry. Enhance your online presence, attract targeted opportunities, and build a credible, long-term career with us.</a:t>
            </a:r>
          </a:p>
        </p:txBody>
      </p:sp>
      <p:sp>
        <p:nvSpPr>
          <p:cNvPr id="2" name="Trapezoid 1"/>
          <p:cNvSpPr/>
          <p:nvPr>
            <p:custDataLst>
              <p:tags r:id="rId2"/>
            </p:custDataLst>
          </p:nvPr>
        </p:nvSpPr>
        <p:spPr>
          <a:xfrm rot="19500000">
            <a:off x="-2141855" y="-3966210"/>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16" name="Picture 15" descr="main size icon"/>
          <p:cNvPicPr>
            <a:picLocks noChangeAspect="1"/>
          </p:cNvPicPr>
          <p:nvPr>
            <p:custDataLst>
              <p:tags r:id="rId3"/>
            </p:custDataLst>
          </p:nvPr>
        </p:nvPicPr>
        <p:blipFill>
          <a:blip r:embed="rId6"/>
          <a:stretch>
            <a:fillRect/>
          </a:stretch>
        </p:blipFill>
        <p:spPr>
          <a:xfrm>
            <a:off x="6790690" y="3429000"/>
            <a:ext cx="1624330" cy="101663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blinds(horizontal)">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xEl>
                                              <p:pRg st="1" end="1"/>
                                            </p:txEl>
                                          </p:spTgt>
                                        </p:tgtEl>
                                        <p:attrNameLst>
                                          <p:attrName>style.visibility</p:attrName>
                                        </p:attrNameLst>
                                      </p:cBhvr>
                                      <p:to>
                                        <p:strVal val="visible"/>
                                      </p:to>
                                    </p:set>
                                    <p:animEffect transition="in" filter="blinds(horizontal)">
                                      <p:cBhvr>
                                        <p:cTn id="12" dur="5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25" grpI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beautiful-african-american-girl-with-green-fern-is-2023-11-27-05-22-59-utc"/>
          <p:cNvPicPr>
            <a:picLocks noChangeAspect="1"/>
          </p:cNvPicPr>
          <p:nvPr/>
        </p:nvPicPr>
        <p:blipFill>
          <a:blip r:embed="rId5"/>
          <a:stretch>
            <a:fillRect/>
          </a:stretch>
        </p:blipFill>
        <p:spPr>
          <a:xfrm>
            <a:off x="762635" y="1070610"/>
            <a:ext cx="8670925" cy="5787390"/>
          </a:xfrm>
          <a:prstGeom prst="ellipse">
            <a:avLst/>
          </a:prstGeom>
        </p:spPr>
      </p:pic>
      <p:sp>
        <p:nvSpPr>
          <p:cNvPr id="18" name="Freeform 17"/>
          <p:cNvSpPr/>
          <p:nvPr/>
        </p:nvSpPr>
        <p:spPr>
          <a:xfrm>
            <a:off x="-6904355" y="-13599795"/>
            <a:ext cx="60956825" cy="2446020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7000" h="20300">
                <a:moveTo>
                  <a:pt x="9500" y="12700"/>
                </a:moveTo>
                <a:cubicBezTo>
                  <a:pt x="8175" y="12700"/>
                  <a:pt x="7100" y="13595"/>
                  <a:pt x="7100" y="14700"/>
                </a:cubicBezTo>
                <a:cubicBezTo>
                  <a:pt x="7100" y="15805"/>
                  <a:pt x="8175" y="16700"/>
                  <a:pt x="9500" y="16700"/>
                </a:cubicBezTo>
                <a:cubicBezTo>
                  <a:pt x="10825" y="16700"/>
                  <a:pt x="11900" y="15805"/>
                  <a:pt x="11900" y="14700"/>
                </a:cubicBezTo>
                <a:cubicBezTo>
                  <a:pt x="11900" y="13595"/>
                  <a:pt x="10825" y="12700"/>
                  <a:pt x="9500" y="12700"/>
                </a:cubicBezTo>
                <a:close/>
                <a:moveTo>
                  <a:pt x="0" y="0"/>
                </a:moveTo>
                <a:lnTo>
                  <a:pt x="47000" y="0"/>
                </a:lnTo>
                <a:lnTo>
                  <a:pt x="47000" y="20300"/>
                </a:lnTo>
                <a:lnTo>
                  <a:pt x="0" y="20300"/>
                </a:lnTo>
                <a:lnTo>
                  <a:pt x="0" y="0"/>
                </a:lnTo>
                <a:close/>
              </a:path>
            </a:pathLst>
          </a:cu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p>
        </p:txBody>
      </p:sp>
      <p:sp>
        <p:nvSpPr>
          <p:cNvPr id="20" name="Trapezoid 19"/>
          <p:cNvSpPr/>
          <p:nvPr>
            <p:custDataLst>
              <p:tags r:id="rId1"/>
            </p:custDataLst>
          </p:nvPr>
        </p:nvSpPr>
        <p:spPr>
          <a:xfrm rot="2040000">
            <a:off x="6641465" y="-6029325"/>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5" name="Subtitle 24"/>
          <p:cNvSpPr>
            <a:spLocks noGrp="1"/>
          </p:cNvSpPr>
          <p:nvPr>
            <p:ph type="subTitle" idx="1"/>
          </p:nvPr>
        </p:nvSpPr>
        <p:spPr>
          <a:xfrm>
            <a:off x="9396095" y="2832100"/>
            <a:ext cx="2795905" cy="4522470"/>
          </a:xfrm>
        </p:spPr>
        <p:txBody>
          <a:bodyPr>
            <a:noAutofit/>
          </a:bodyPr>
          <a:lstStyle/>
          <a:p>
            <a:pPr marL="0" indent="0">
              <a:buNone/>
            </a:pPr>
            <a:r>
              <a:rPr lang="en-US" sz="1800" u="sng" dirty="0">
                <a:solidFill>
                  <a:srgbClr val="FFC000"/>
                </a:solidFill>
                <a:latin typeface="Times New Roman" panose="02020603050405020304" charset="0"/>
                <a:cs typeface="Times New Roman" panose="02020603050405020304" charset="0"/>
                <a:sym typeface="+mn-ea"/>
              </a:rPr>
              <a:t>Promoting To The Business Network Constantly</a:t>
            </a:r>
          </a:p>
          <a:p>
            <a:pPr marL="0" indent="0">
              <a:buNone/>
            </a:pPr>
            <a:r>
              <a:rPr lang="en-US" sz="1800" dirty="0">
                <a:solidFill>
                  <a:schemeClr val="bg1"/>
                </a:solidFill>
                <a:latin typeface="Times New Roman" panose="02020603050405020304" charset="0"/>
                <a:cs typeface="Times New Roman" panose="02020603050405020304" charset="0"/>
              </a:rPr>
              <a:t>At 7DaysChic, we actively promote models to our network, boosting their visibility and fostering key industry relationships for career growth in fashion. Partner with us to enhance your presence and advance in the industry.</a:t>
            </a:r>
          </a:p>
        </p:txBody>
      </p:sp>
      <p:sp>
        <p:nvSpPr>
          <p:cNvPr id="2" name="Trapezoid 1"/>
          <p:cNvSpPr/>
          <p:nvPr>
            <p:custDataLst>
              <p:tags r:id="rId2"/>
            </p:custDataLst>
          </p:nvPr>
        </p:nvSpPr>
        <p:spPr>
          <a:xfrm rot="19500000">
            <a:off x="16510" y="-6334125"/>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4" name="Picture 3" descr="main size icon"/>
          <p:cNvPicPr>
            <a:picLocks noChangeAspect="1"/>
          </p:cNvPicPr>
          <p:nvPr>
            <p:custDataLst>
              <p:tags r:id="rId3"/>
            </p:custDataLst>
          </p:nvPr>
        </p:nvPicPr>
        <p:blipFill>
          <a:blip r:embed="rId6"/>
          <a:stretch>
            <a:fillRect/>
          </a:stretch>
        </p:blipFill>
        <p:spPr>
          <a:xfrm>
            <a:off x="9800590" y="1815465"/>
            <a:ext cx="1624330" cy="101663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blinds(horizontal)">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xEl>
                                              <p:pRg st="1" end="1"/>
                                            </p:txEl>
                                          </p:spTgt>
                                        </p:tgtEl>
                                        <p:attrNameLst>
                                          <p:attrName>style.visibility</p:attrName>
                                        </p:attrNameLst>
                                      </p:cBhvr>
                                      <p:to>
                                        <p:strVal val="visible"/>
                                      </p:to>
                                    </p:set>
                                    <p:animEffect transition="in" filter="blinds(horizontal)">
                                      <p:cBhvr>
                                        <p:cTn id="12" dur="5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25" grpI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 name="Picture 13" descr="luscious-lips-and-radiant-skin-glamorous-woman-s-2024-01-26-03-08-12-utc"/>
          <p:cNvPicPr>
            <a:picLocks noChangeAspect="1"/>
          </p:cNvPicPr>
          <p:nvPr/>
        </p:nvPicPr>
        <p:blipFill>
          <a:blip r:embed="rId5"/>
          <a:stretch>
            <a:fillRect/>
          </a:stretch>
        </p:blipFill>
        <p:spPr>
          <a:xfrm>
            <a:off x="2551430" y="1462405"/>
            <a:ext cx="7624445" cy="5395595"/>
          </a:xfrm>
          <a:prstGeom prst="ellipse">
            <a:avLst/>
          </a:prstGeom>
        </p:spPr>
      </p:pic>
      <p:pic>
        <p:nvPicPr>
          <p:cNvPr id="15" name="Picture 14" descr="fashion-beautiful-girl-oriental-type-with-delicate-2023-11-27-05-12-36-utc"/>
          <p:cNvPicPr>
            <a:picLocks noChangeAspect="1"/>
          </p:cNvPicPr>
          <p:nvPr/>
        </p:nvPicPr>
        <p:blipFill>
          <a:blip r:embed="rId6"/>
          <a:stretch>
            <a:fillRect/>
          </a:stretch>
        </p:blipFill>
        <p:spPr>
          <a:xfrm>
            <a:off x="10176510" y="-568960"/>
            <a:ext cx="2392045" cy="3590925"/>
          </a:xfrm>
          <a:prstGeom prst="ellipse">
            <a:avLst/>
          </a:prstGeom>
        </p:spPr>
      </p:pic>
      <p:pic>
        <p:nvPicPr>
          <p:cNvPr id="13" name="Picture 12" descr="dreamy-black-woman-standing-in-sea-during-summer-v-2024-05-13-16-03-50-utc"/>
          <p:cNvPicPr>
            <a:picLocks noChangeAspect="1"/>
          </p:cNvPicPr>
          <p:nvPr/>
        </p:nvPicPr>
        <p:blipFill>
          <a:blip r:embed="rId7"/>
          <a:stretch>
            <a:fillRect/>
          </a:stretch>
        </p:blipFill>
        <p:spPr>
          <a:xfrm>
            <a:off x="0" y="0"/>
            <a:ext cx="3694430" cy="3021965"/>
          </a:xfrm>
          <a:prstGeom prst="ellipse">
            <a:avLst/>
          </a:prstGeom>
        </p:spPr>
      </p:pic>
      <p:pic>
        <p:nvPicPr>
          <p:cNvPr id="12" name="Picture 11" descr="portrait-of-woman-with-creatively-colored-hair-in-2023-11-27-05-35-16-utc"/>
          <p:cNvPicPr>
            <a:picLocks noChangeAspect="1"/>
          </p:cNvPicPr>
          <p:nvPr/>
        </p:nvPicPr>
        <p:blipFill>
          <a:blip r:embed="rId8"/>
          <a:stretch>
            <a:fillRect/>
          </a:stretch>
        </p:blipFill>
        <p:spPr>
          <a:xfrm>
            <a:off x="377825" y="5081270"/>
            <a:ext cx="1991360" cy="1523365"/>
          </a:xfrm>
          <a:prstGeom prst="ellipse">
            <a:avLst/>
          </a:prstGeom>
        </p:spPr>
      </p:pic>
      <p:sp>
        <p:nvSpPr>
          <p:cNvPr id="18" name="Freeform 17"/>
          <p:cNvSpPr/>
          <p:nvPr/>
        </p:nvSpPr>
        <p:spPr>
          <a:xfrm>
            <a:off x="-5946140" y="-13593445"/>
            <a:ext cx="60956825" cy="2446020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7000" h="20300">
                <a:moveTo>
                  <a:pt x="9500" y="12700"/>
                </a:moveTo>
                <a:cubicBezTo>
                  <a:pt x="8175" y="12700"/>
                  <a:pt x="7100" y="13595"/>
                  <a:pt x="7100" y="14700"/>
                </a:cubicBezTo>
                <a:cubicBezTo>
                  <a:pt x="7100" y="15805"/>
                  <a:pt x="8175" y="16700"/>
                  <a:pt x="9500" y="16700"/>
                </a:cubicBezTo>
                <a:cubicBezTo>
                  <a:pt x="10825" y="16700"/>
                  <a:pt x="11900" y="15805"/>
                  <a:pt x="11900" y="14700"/>
                </a:cubicBezTo>
                <a:cubicBezTo>
                  <a:pt x="11900" y="13595"/>
                  <a:pt x="10825" y="12700"/>
                  <a:pt x="9500" y="12700"/>
                </a:cubicBezTo>
                <a:close/>
                <a:moveTo>
                  <a:pt x="0" y="0"/>
                </a:moveTo>
                <a:lnTo>
                  <a:pt x="47000" y="0"/>
                </a:lnTo>
                <a:lnTo>
                  <a:pt x="47000" y="20300"/>
                </a:lnTo>
                <a:lnTo>
                  <a:pt x="0" y="20300"/>
                </a:lnTo>
                <a:lnTo>
                  <a:pt x="0" y="0"/>
                </a:lnTo>
                <a:close/>
              </a:path>
            </a:pathLst>
          </a:cu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p>
        </p:txBody>
      </p:sp>
      <p:sp>
        <p:nvSpPr>
          <p:cNvPr id="20" name="Trapezoid 19"/>
          <p:cNvSpPr/>
          <p:nvPr>
            <p:custDataLst>
              <p:tags r:id="rId1"/>
            </p:custDataLst>
          </p:nvPr>
        </p:nvSpPr>
        <p:spPr>
          <a:xfrm rot="2040000">
            <a:off x="7818755" y="-7424420"/>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5" name="Subtitle 24"/>
          <p:cNvSpPr>
            <a:spLocks noGrp="1"/>
          </p:cNvSpPr>
          <p:nvPr>
            <p:ph type="subTitle" idx="1"/>
          </p:nvPr>
        </p:nvSpPr>
        <p:spPr>
          <a:xfrm>
            <a:off x="9525000" y="1829435"/>
            <a:ext cx="2667000" cy="4775200"/>
          </a:xfrm>
        </p:spPr>
        <p:txBody>
          <a:bodyPr>
            <a:noAutofit/>
          </a:bodyPr>
          <a:lstStyle/>
          <a:p>
            <a:pPr marL="0" indent="0" algn="ctr">
              <a:buNone/>
            </a:pPr>
            <a:r>
              <a:rPr lang="en-US" sz="1800" u="sng" dirty="0">
                <a:solidFill>
                  <a:srgbClr val="FFC000"/>
                </a:solidFill>
                <a:latin typeface="Times New Roman" panose="02020603050405020304" charset="0"/>
                <a:cs typeface="Times New Roman" panose="02020603050405020304" charset="0"/>
                <a:sym typeface="+mn-ea"/>
              </a:rPr>
              <a:t>Helping New Commerce To Enter Into Modeling Industry</a:t>
            </a:r>
          </a:p>
          <a:p>
            <a:pPr marL="0" indent="0" algn="ctr">
              <a:buNone/>
            </a:pPr>
            <a:r>
              <a:rPr lang="en-US" sz="1800" dirty="0">
                <a:solidFill>
                  <a:schemeClr val="bg1"/>
                </a:solidFill>
                <a:latin typeface="Times New Roman" panose="02020603050405020304" charset="0"/>
                <a:cs typeface="Times New Roman" panose="02020603050405020304" charset="0"/>
              </a:rPr>
              <a:t>At 7DaysChic, we support new businesses entering the modeling industry, creating diverse opportunities for models to thrive. Partner with us to access a dynamic range of projects and contribute to an innovative modeling ecosystem.</a:t>
            </a:r>
          </a:p>
        </p:txBody>
      </p:sp>
      <p:sp>
        <p:nvSpPr>
          <p:cNvPr id="2" name="Trapezoid 1"/>
          <p:cNvSpPr/>
          <p:nvPr>
            <p:custDataLst>
              <p:tags r:id="rId2"/>
            </p:custDataLst>
          </p:nvPr>
        </p:nvSpPr>
        <p:spPr>
          <a:xfrm rot="19500000">
            <a:off x="-5715" y="-7802245"/>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4" name="Picture 3" descr="main size icon"/>
          <p:cNvPicPr>
            <a:picLocks noChangeAspect="1"/>
          </p:cNvPicPr>
          <p:nvPr>
            <p:custDataLst>
              <p:tags r:id="rId3"/>
            </p:custDataLst>
          </p:nvPr>
        </p:nvPicPr>
        <p:blipFill>
          <a:blip r:embed="rId9"/>
          <a:stretch>
            <a:fillRect/>
          </a:stretch>
        </p:blipFill>
        <p:spPr>
          <a:xfrm>
            <a:off x="9939023" y="718184"/>
            <a:ext cx="1624330" cy="101663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blinds(horizontal)">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xEl>
                                              <p:pRg st="1" end="1"/>
                                            </p:txEl>
                                          </p:spTgt>
                                        </p:tgtEl>
                                        <p:attrNameLst>
                                          <p:attrName>style.visibility</p:attrName>
                                        </p:attrNameLst>
                                      </p:cBhvr>
                                      <p:to>
                                        <p:strVal val="visible"/>
                                      </p:to>
                                    </p:set>
                                    <p:animEffect transition="in" filter="blinds(horizontal)">
                                      <p:cBhvr>
                                        <p:cTn id="12" dur="5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25" grpId="1"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portrait-2023-11-27-05-24-58-utc"/>
          <p:cNvPicPr>
            <a:picLocks noChangeAspect="1"/>
          </p:cNvPicPr>
          <p:nvPr/>
        </p:nvPicPr>
        <p:blipFill>
          <a:blip r:embed="rId6"/>
          <a:stretch>
            <a:fillRect/>
          </a:stretch>
        </p:blipFill>
        <p:spPr>
          <a:xfrm>
            <a:off x="5218430" y="532765"/>
            <a:ext cx="8688705" cy="5791835"/>
          </a:xfrm>
          <a:prstGeom prst="ellipse">
            <a:avLst/>
          </a:prstGeom>
        </p:spPr>
      </p:pic>
      <p:sp>
        <p:nvSpPr>
          <p:cNvPr id="18" name="Freeform 17"/>
          <p:cNvSpPr/>
          <p:nvPr/>
        </p:nvSpPr>
        <p:spPr>
          <a:xfrm>
            <a:off x="-3647440" y="-14223365"/>
            <a:ext cx="60956825" cy="2446020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7000" h="20300">
                <a:moveTo>
                  <a:pt x="9500" y="12700"/>
                </a:moveTo>
                <a:cubicBezTo>
                  <a:pt x="8175" y="12700"/>
                  <a:pt x="7100" y="13595"/>
                  <a:pt x="7100" y="14700"/>
                </a:cubicBezTo>
                <a:cubicBezTo>
                  <a:pt x="7100" y="15805"/>
                  <a:pt x="8175" y="16700"/>
                  <a:pt x="9500" y="16700"/>
                </a:cubicBezTo>
                <a:cubicBezTo>
                  <a:pt x="10825" y="16700"/>
                  <a:pt x="11900" y="15805"/>
                  <a:pt x="11900" y="14700"/>
                </a:cubicBezTo>
                <a:cubicBezTo>
                  <a:pt x="11900" y="13595"/>
                  <a:pt x="10825" y="12700"/>
                  <a:pt x="9500" y="12700"/>
                </a:cubicBezTo>
                <a:close/>
                <a:moveTo>
                  <a:pt x="0" y="0"/>
                </a:moveTo>
                <a:lnTo>
                  <a:pt x="47000" y="0"/>
                </a:lnTo>
                <a:lnTo>
                  <a:pt x="47000" y="20300"/>
                </a:lnTo>
                <a:lnTo>
                  <a:pt x="0" y="20300"/>
                </a:lnTo>
                <a:lnTo>
                  <a:pt x="0" y="0"/>
                </a:lnTo>
                <a:close/>
              </a:path>
            </a:pathLst>
          </a:cu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p>
        </p:txBody>
      </p:sp>
      <p:sp>
        <p:nvSpPr>
          <p:cNvPr id="20" name="Trapezoid 19"/>
          <p:cNvSpPr/>
          <p:nvPr>
            <p:custDataLst>
              <p:tags r:id="rId1"/>
            </p:custDataLst>
          </p:nvPr>
        </p:nvSpPr>
        <p:spPr>
          <a:xfrm rot="2040000">
            <a:off x="10386695" y="-7028815"/>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5" name="Subtitle 24"/>
          <p:cNvSpPr>
            <a:spLocks noGrp="1"/>
          </p:cNvSpPr>
          <p:nvPr>
            <p:ph type="subTitle" idx="1"/>
          </p:nvPr>
        </p:nvSpPr>
        <p:spPr>
          <a:xfrm>
            <a:off x="1575435" y="2404745"/>
            <a:ext cx="2880995" cy="4775200"/>
          </a:xfrm>
        </p:spPr>
        <p:txBody>
          <a:bodyPr>
            <a:noAutofit/>
          </a:bodyPr>
          <a:lstStyle/>
          <a:p>
            <a:pPr marL="0" indent="0" algn="ctr">
              <a:buNone/>
            </a:pPr>
            <a:r>
              <a:rPr lang="en-US" sz="1800" u="sng" dirty="0">
                <a:solidFill>
                  <a:srgbClr val="FFC000"/>
                </a:solidFill>
                <a:latin typeface="Times New Roman" panose="02020603050405020304" charset="0"/>
                <a:cs typeface="Times New Roman" panose="02020603050405020304" charset="0"/>
                <a:sym typeface="+mn-ea"/>
              </a:rPr>
              <a:t>“Personal-Branding” And “Profile-Promotion</a:t>
            </a:r>
          </a:p>
          <a:p>
            <a:pPr marL="0" indent="0" algn="ctr">
              <a:buNone/>
            </a:pPr>
            <a:r>
              <a:rPr lang="en-US" sz="1800" dirty="0">
                <a:solidFill>
                  <a:schemeClr val="bg1"/>
                </a:solidFill>
                <a:latin typeface="Times New Roman" panose="02020603050405020304" charset="0"/>
                <a:cs typeface="Times New Roman" panose="02020603050405020304" charset="0"/>
                <a:sym typeface="+mn-ea"/>
              </a:rPr>
              <a:t>At 7DaysChic, we specialize in "Personal Branding" and "Profile Promotion," crucial for models to stand out and succeed in the fashion industry. Partner with us to shape your unique image, attract opportunities, and enhance your career trajectory.</a:t>
            </a:r>
          </a:p>
        </p:txBody>
      </p:sp>
      <p:sp>
        <p:nvSpPr>
          <p:cNvPr id="2" name="Trapezoid 1"/>
          <p:cNvSpPr/>
          <p:nvPr>
            <p:custDataLst>
              <p:tags r:id="rId2"/>
            </p:custDataLst>
          </p:nvPr>
        </p:nvSpPr>
        <p:spPr>
          <a:xfrm rot="19500000">
            <a:off x="2896235" y="-7000240"/>
            <a:ext cx="3424555" cy="10821035"/>
          </a:xfrm>
          <a:prstGeom prst="trapezoid">
            <a:avLst/>
          </a:prstGeom>
          <a:gradFill>
            <a:gsLst>
              <a:gs pos="4000">
                <a:schemeClr val="accent6">
                  <a:lumMod val="20000"/>
                  <a:lumOff val="80000"/>
                </a:schemeClr>
              </a:gs>
              <a:gs pos="100000">
                <a:schemeClr val="bg1">
                  <a:alpha val="0"/>
                </a:schemeClr>
              </a:gs>
            </a:gsLst>
            <a:path path="circle">
              <a:fillToRect l="50000" t="50000" r="50000" b="50000"/>
            </a:path>
            <a:tileRect/>
          </a:gradFill>
          <a:ln>
            <a:noFill/>
          </a:ln>
          <a:effectLst>
            <a:softEdge rad="2032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4" name="Picture 3" descr="main size icon"/>
          <p:cNvPicPr>
            <a:picLocks noChangeAspect="1"/>
          </p:cNvPicPr>
          <p:nvPr>
            <p:custDataLst>
              <p:tags r:id="rId3"/>
            </p:custDataLst>
          </p:nvPr>
        </p:nvPicPr>
        <p:blipFill>
          <a:blip r:embed="rId7"/>
          <a:stretch>
            <a:fillRect/>
          </a:stretch>
        </p:blipFill>
        <p:spPr>
          <a:xfrm>
            <a:off x="2070100" y="1388110"/>
            <a:ext cx="1624330" cy="101663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blinds(horizontal)">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xEl>
                                              <p:pRg st="1" end="1"/>
                                            </p:txEl>
                                          </p:spTgt>
                                        </p:tgtEl>
                                        <p:attrNameLst>
                                          <p:attrName>style.visibility</p:attrName>
                                        </p:attrNameLst>
                                      </p:cBhvr>
                                      <p:to>
                                        <p:strVal val="visible"/>
                                      </p:to>
                                    </p:set>
                                    <p:animEffect transition="in" filter="blinds(horizontal)">
                                      <p:cBhvr>
                                        <p:cTn id="12" dur="5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25" grpI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4" name="Rectangles 3"/>
          <p:cNvSpPr/>
          <p:nvPr/>
        </p:nvSpPr>
        <p:spPr>
          <a:xfrm>
            <a:off x="292100" y="10240010"/>
            <a:ext cx="12192635" cy="1697355"/>
          </a:xfrm>
          <a:prstGeom prst="rect">
            <a:avLst/>
          </a:prstGeom>
          <a:solidFill>
            <a:schemeClr val="accent6">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6" name="Trapezoid 5"/>
          <p:cNvSpPr/>
          <p:nvPr/>
        </p:nvSpPr>
        <p:spPr>
          <a:xfrm>
            <a:off x="-165100" y="7620000"/>
            <a:ext cx="12191365" cy="2193925"/>
          </a:xfrm>
          <a:prstGeom prst="trapezoid">
            <a:avLst/>
          </a:prstGeom>
          <a:gradFill>
            <a:gsLst>
              <a:gs pos="0">
                <a:schemeClr val="bg1"/>
              </a:gs>
              <a:gs pos="96000">
                <a:schemeClr val="accent6">
                  <a:lumMod val="20000"/>
                  <a:lumOff val="80000"/>
                </a:schemeClr>
              </a:gs>
              <a:gs pos="100000">
                <a:schemeClr val="bg1">
                  <a:alpha val="0"/>
                </a:schemeClr>
              </a:gs>
            </a:gsLst>
            <a:path path="circle">
              <a:fillToRect l="50000" t="50000" r="50000" b="50000"/>
            </a:path>
            <a:tileRect/>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grpSp>
        <p:nvGrpSpPr>
          <p:cNvPr id="16" name="Group 15"/>
          <p:cNvGrpSpPr/>
          <p:nvPr/>
        </p:nvGrpSpPr>
        <p:grpSpPr>
          <a:xfrm>
            <a:off x="-239395" y="-8085455"/>
            <a:ext cx="2347595" cy="4233545"/>
            <a:chOff x="616" y="2066"/>
            <a:chExt cx="3697" cy="6667"/>
          </a:xfrm>
          <a:effectLst>
            <a:reflection blurRad="6350" stA="50000" endA="300" endPos="55000" dir="5400000" sy="-100000" algn="bl" rotWithShape="0"/>
          </a:effectLst>
          <a:scene3d>
            <a:camera prst="perspectiveRight"/>
            <a:lightRig rig="threePt" dir="t"/>
          </a:scene3d>
        </p:grpSpPr>
        <p:sp>
          <p:nvSpPr>
            <p:cNvPr id="7" name="Rectangles 6"/>
            <p:cNvSpPr/>
            <p:nvPr/>
          </p:nvSpPr>
          <p:spPr>
            <a:xfrm>
              <a:off x="616" y="2066"/>
              <a:ext cx="3697" cy="6667"/>
            </a:xfrm>
            <a:prstGeom prst="rect">
              <a:avLst/>
            </a:prstGeom>
            <a:solidFill>
              <a:srgbClr val="D7F9D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solidFill>
                  <a:srgbClr val="2D1F13"/>
                </a:solidFill>
                <a:latin typeface="Nefelibata Sans" panose="00000500000000000000"/>
                <a:sym typeface="+mn-ea"/>
              </a:endParaRPr>
            </a:p>
            <a:p>
              <a:pPr algn="ctr"/>
              <a:endParaRPr lang="en-US">
                <a:solidFill>
                  <a:srgbClr val="2D1F13"/>
                </a:solidFill>
                <a:latin typeface="Nefelibata Sans" panose="00000500000000000000"/>
                <a:sym typeface="+mn-ea"/>
              </a:endParaRPr>
            </a:p>
            <a:p>
              <a:pPr algn="ctr"/>
              <a:endParaRPr lang="en-US">
                <a:solidFill>
                  <a:srgbClr val="2D1F13"/>
                </a:solidFill>
                <a:latin typeface="Nefelibata Sans" panose="00000500000000000000"/>
                <a:sym typeface="+mn-ea"/>
              </a:endParaRPr>
            </a:p>
            <a:p>
              <a:pPr algn="ctr"/>
              <a:endParaRPr lang="en-US">
                <a:solidFill>
                  <a:srgbClr val="2D1F13"/>
                </a:solidFill>
                <a:latin typeface="Nefelibata Sans" panose="00000500000000000000"/>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r>
                <a:rPr lang="en-US">
                  <a:solidFill>
                    <a:srgbClr val="2D1F13"/>
                  </a:solidFill>
                  <a:cs typeface="+mn-lt"/>
                  <a:sym typeface="+mn-ea"/>
                </a:rPr>
                <a:t>We have the exclusive Industry Access. Over 60% of our models have secured job opportunities through our networking events.</a:t>
              </a:r>
              <a:endParaRPr lang="en-US">
                <a:solidFill>
                  <a:srgbClr val="2D1F13"/>
                </a:solidFill>
                <a:cs typeface="+mn-lt"/>
              </a:endParaRPr>
            </a:p>
            <a:p>
              <a:pPr algn="ctr"/>
              <a:endParaRPr lang="en-US">
                <a:cs typeface="+mn-lt"/>
              </a:endParaRPr>
            </a:p>
          </p:txBody>
        </p:sp>
        <p:pic>
          <p:nvPicPr>
            <p:cNvPr id="11" name="Picture 10" descr="main size icon"/>
            <p:cNvPicPr>
              <a:picLocks noChangeAspect="1"/>
            </p:cNvPicPr>
            <p:nvPr/>
          </p:nvPicPr>
          <p:blipFill>
            <a:blip r:embed="rId8"/>
            <a:stretch>
              <a:fillRect/>
            </a:stretch>
          </p:blipFill>
          <p:spPr>
            <a:xfrm>
              <a:off x="616" y="2066"/>
              <a:ext cx="3540" cy="2575"/>
            </a:xfrm>
            <a:prstGeom prst="rect">
              <a:avLst/>
            </a:prstGeom>
          </p:spPr>
        </p:pic>
      </p:grpSp>
      <p:grpSp>
        <p:nvGrpSpPr>
          <p:cNvPr id="17" name="Group 16"/>
          <p:cNvGrpSpPr/>
          <p:nvPr/>
        </p:nvGrpSpPr>
        <p:grpSpPr>
          <a:xfrm>
            <a:off x="2832100" y="-8085455"/>
            <a:ext cx="2346960" cy="4232910"/>
            <a:chOff x="5118" y="2066"/>
            <a:chExt cx="3696" cy="6666"/>
          </a:xfrm>
          <a:effectLst>
            <a:reflection blurRad="6350" stA="50000" endA="300" endPos="55000" dir="5400000" sy="-100000" algn="bl" rotWithShape="0"/>
          </a:effectLst>
          <a:scene3d>
            <a:camera prst="perspectiveLeft"/>
            <a:lightRig rig="threePt" dir="t"/>
          </a:scene3d>
        </p:grpSpPr>
        <p:sp>
          <p:nvSpPr>
            <p:cNvPr id="8" name="Rectangles 7"/>
            <p:cNvSpPr/>
            <p:nvPr>
              <p:custDataLst>
                <p:tags r:id="rId5"/>
              </p:custDataLst>
            </p:nvPr>
          </p:nvSpPr>
          <p:spPr>
            <a:xfrm>
              <a:off x="5118" y="2066"/>
              <a:ext cx="3697" cy="6667"/>
            </a:xfrm>
            <a:prstGeom prst="rect">
              <a:avLst/>
            </a:prstGeom>
            <a:solidFill>
              <a:schemeClr val="accent6">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r>
                <a:rPr lang="en-US">
                  <a:solidFill>
                    <a:srgbClr val="2D1F13"/>
                  </a:solidFill>
                  <a:cs typeface="+mn-lt"/>
                  <a:sym typeface="+mn-ea"/>
                </a:rPr>
                <a:t>We have the exexellent Social Media Strategy: Models we've assisted have seen a 70% increase in their social media following within six months.</a:t>
              </a:r>
              <a:endParaRPr lang="en-US">
                <a:solidFill>
                  <a:srgbClr val="2D1F13"/>
                </a:solidFill>
                <a:cs typeface="+mn-lt"/>
              </a:endParaRPr>
            </a:p>
            <a:p>
              <a:pPr algn="ctr"/>
              <a:endParaRPr lang="en-US">
                <a:cs typeface="+mn-lt"/>
              </a:endParaRPr>
            </a:p>
          </p:txBody>
        </p:sp>
        <p:pic>
          <p:nvPicPr>
            <p:cNvPr id="12" name="Picture 11" descr="main size icon"/>
            <p:cNvPicPr>
              <a:picLocks noChangeAspect="1"/>
            </p:cNvPicPr>
            <p:nvPr>
              <p:custDataLst>
                <p:tags r:id="rId6"/>
              </p:custDataLst>
            </p:nvPr>
          </p:nvPicPr>
          <p:blipFill>
            <a:blip r:embed="rId8"/>
            <a:stretch>
              <a:fillRect/>
            </a:stretch>
          </p:blipFill>
          <p:spPr>
            <a:xfrm>
              <a:off x="5197" y="2066"/>
              <a:ext cx="3540" cy="2575"/>
            </a:xfrm>
            <a:prstGeom prst="rect">
              <a:avLst/>
            </a:prstGeom>
          </p:spPr>
        </p:pic>
      </p:grpSp>
      <p:grpSp>
        <p:nvGrpSpPr>
          <p:cNvPr id="18" name="Group 17"/>
          <p:cNvGrpSpPr/>
          <p:nvPr/>
        </p:nvGrpSpPr>
        <p:grpSpPr>
          <a:xfrm>
            <a:off x="6003925" y="-7910195"/>
            <a:ext cx="2346960" cy="4290695"/>
            <a:chOff x="9620" y="1975"/>
            <a:chExt cx="3696" cy="6757"/>
          </a:xfrm>
          <a:effectLst>
            <a:reflection blurRad="6350" stA="50000" endA="300" endPos="55000" dir="5400000" sy="-100000" algn="bl" rotWithShape="0"/>
          </a:effectLst>
          <a:scene3d>
            <a:camera prst="perspectiveRight"/>
            <a:lightRig rig="threePt" dir="t"/>
          </a:scene3d>
        </p:grpSpPr>
        <p:sp>
          <p:nvSpPr>
            <p:cNvPr id="9" name="Rectangles 8"/>
            <p:cNvSpPr/>
            <p:nvPr>
              <p:custDataLst>
                <p:tags r:id="rId3"/>
              </p:custDataLst>
            </p:nvPr>
          </p:nvSpPr>
          <p:spPr>
            <a:xfrm>
              <a:off x="9620" y="2066"/>
              <a:ext cx="3697" cy="6667"/>
            </a:xfrm>
            <a:prstGeom prst="rect">
              <a:avLst/>
            </a:prstGeom>
            <a:solidFill>
              <a:schemeClr val="accent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solidFill>
                    <a:srgbClr val="2D1F13"/>
                  </a:solidFill>
                  <a:cs typeface="+mn-lt"/>
                  <a:sym typeface="+mn-ea"/>
                </a:rPr>
                <a:t> </a:t>
              </a: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r>
                <a:rPr lang="en-US">
                  <a:solidFill>
                    <a:srgbClr val="2D1F13"/>
                  </a:solidFill>
                  <a:cs typeface="+mn-lt"/>
                  <a:sym typeface="+mn-ea"/>
                </a:rPr>
                <a:t>We  ensures your portfolio stands out in the competitive industry. Models who have worked with us have seen a 40% increase in positive agency responses</a:t>
              </a:r>
              <a:endParaRPr lang="en-US">
                <a:cs typeface="+mn-lt"/>
              </a:endParaRPr>
            </a:p>
          </p:txBody>
        </p:sp>
        <p:pic>
          <p:nvPicPr>
            <p:cNvPr id="14" name="Picture 13" descr="main size icon"/>
            <p:cNvPicPr>
              <a:picLocks noChangeAspect="1"/>
            </p:cNvPicPr>
            <p:nvPr>
              <p:custDataLst>
                <p:tags r:id="rId4"/>
              </p:custDataLst>
            </p:nvPr>
          </p:nvPicPr>
          <p:blipFill>
            <a:blip r:embed="rId8"/>
            <a:stretch>
              <a:fillRect/>
            </a:stretch>
          </p:blipFill>
          <p:spPr>
            <a:xfrm>
              <a:off x="9620" y="1975"/>
              <a:ext cx="3540" cy="2575"/>
            </a:xfrm>
            <a:prstGeom prst="rect">
              <a:avLst/>
            </a:prstGeom>
          </p:spPr>
        </p:pic>
      </p:grpSp>
      <p:grpSp>
        <p:nvGrpSpPr>
          <p:cNvPr id="19" name="Group 18"/>
          <p:cNvGrpSpPr/>
          <p:nvPr/>
        </p:nvGrpSpPr>
        <p:grpSpPr>
          <a:xfrm>
            <a:off x="9088120" y="-7852410"/>
            <a:ext cx="2385060" cy="4233545"/>
            <a:chOff x="14245" y="2066"/>
            <a:chExt cx="3756" cy="6667"/>
          </a:xfrm>
          <a:effectLst>
            <a:reflection blurRad="6350" stA="50000" endA="300" endPos="55000" dir="5400000" sy="-100000" algn="bl" rotWithShape="0"/>
          </a:effectLst>
          <a:scene3d>
            <a:camera prst="perspectiveLeft"/>
            <a:lightRig rig="threePt" dir="t"/>
          </a:scene3d>
        </p:grpSpPr>
        <p:sp>
          <p:nvSpPr>
            <p:cNvPr id="10" name="Rectangles 9"/>
            <p:cNvSpPr/>
            <p:nvPr>
              <p:custDataLst>
                <p:tags r:id="rId1"/>
              </p:custDataLst>
            </p:nvPr>
          </p:nvSpPr>
          <p:spPr>
            <a:xfrm>
              <a:off x="14304" y="2066"/>
              <a:ext cx="3697" cy="6667"/>
            </a:xfrm>
            <a:prstGeom prst="rect">
              <a:avLst/>
            </a:prstGeom>
            <a:solidFill>
              <a:schemeClr val="accent6">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solidFill>
                    <a:srgbClr val="2D1F13"/>
                  </a:solidFill>
                  <a:latin typeface="+mj-lt"/>
                  <a:cs typeface="+mj-lt"/>
                  <a:sym typeface="+mn-ea"/>
                </a:rPr>
                <a:t> </a:t>
              </a:r>
            </a:p>
            <a:p>
              <a:pPr algn="ctr"/>
              <a:endParaRPr lang="en-US">
                <a:solidFill>
                  <a:srgbClr val="2D1F13"/>
                </a:solidFill>
                <a:latin typeface="+mj-lt"/>
                <a:cs typeface="+mj-lt"/>
                <a:sym typeface="+mn-ea"/>
              </a:endParaRPr>
            </a:p>
            <a:p>
              <a:pPr algn="ctr"/>
              <a:endParaRPr lang="en-US">
                <a:solidFill>
                  <a:srgbClr val="2D1F13"/>
                </a:solidFill>
                <a:latin typeface="+mj-lt"/>
                <a:cs typeface="+mj-lt"/>
                <a:sym typeface="+mn-ea"/>
              </a:endParaRPr>
            </a:p>
            <a:p>
              <a:pPr algn="ctr"/>
              <a:endParaRPr lang="en-US">
                <a:solidFill>
                  <a:srgbClr val="2D1F13"/>
                </a:solidFill>
                <a:latin typeface="+mj-lt"/>
                <a:cs typeface="+mj-lt"/>
                <a:sym typeface="+mn-ea"/>
              </a:endParaRPr>
            </a:p>
            <a:p>
              <a:pPr algn="ctr"/>
              <a:endParaRPr lang="en-US">
                <a:solidFill>
                  <a:srgbClr val="2D1F13"/>
                </a:solidFill>
                <a:latin typeface="+mj-lt"/>
                <a:cs typeface="+mj-lt"/>
                <a:sym typeface="+mn-ea"/>
              </a:endParaRPr>
            </a:p>
            <a:p>
              <a:pPr algn="ctr"/>
              <a:endParaRPr lang="en-US">
                <a:solidFill>
                  <a:srgbClr val="2D1F13"/>
                </a:solidFill>
                <a:latin typeface="+mj-lt"/>
                <a:cs typeface="+mj-lt"/>
                <a:sym typeface="+mn-ea"/>
              </a:endParaRPr>
            </a:p>
            <a:p>
              <a:pPr algn="ctr"/>
              <a:endParaRPr lang="en-US">
                <a:solidFill>
                  <a:srgbClr val="2D1F13"/>
                </a:solidFill>
                <a:latin typeface="+mj-lt"/>
                <a:cs typeface="+mj-lt"/>
                <a:sym typeface="+mn-ea"/>
              </a:endParaRPr>
            </a:p>
            <a:p>
              <a:pPr algn="ctr"/>
              <a:endParaRPr lang="en-US">
                <a:solidFill>
                  <a:srgbClr val="2D1F13"/>
                </a:solidFill>
                <a:latin typeface="+mj-lt"/>
                <a:cs typeface="+mj-lt"/>
                <a:sym typeface="+mn-ea"/>
              </a:endParaRPr>
            </a:p>
            <a:p>
              <a:pPr algn="ctr"/>
              <a:r>
                <a:rPr lang="en-US">
                  <a:solidFill>
                    <a:srgbClr val="2D1F13"/>
                  </a:solidFill>
                  <a:latin typeface="+mj-lt"/>
                  <a:cs typeface="+mj-lt"/>
                  <a:sym typeface="+mn-ea"/>
                </a:rPr>
                <a:t>Our network includes connections with leading agencies like Elite, Ford, and IMG, increasing your chances of representation by 35%.</a:t>
              </a:r>
              <a:endParaRPr lang="en-US">
                <a:solidFill>
                  <a:srgbClr val="2D1F13"/>
                </a:solidFill>
                <a:latin typeface="+mj-lt"/>
                <a:cs typeface="+mj-lt"/>
              </a:endParaRPr>
            </a:p>
            <a:p>
              <a:pPr algn="ctr"/>
              <a:endParaRPr lang="en-US">
                <a:latin typeface="+mj-lt"/>
                <a:cs typeface="+mj-lt"/>
              </a:endParaRPr>
            </a:p>
          </p:txBody>
        </p:sp>
        <p:pic>
          <p:nvPicPr>
            <p:cNvPr id="15" name="Picture 14" descr="main size icon"/>
            <p:cNvPicPr>
              <a:picLocks noChangeAspect="1"/>
            </p:cNvPicPr>
            <p:nvPr>
              <p:custDataLst>
                <p:tags r:id="rId2"/>
              </p:custDataLst>
            </p:nvPr>
          </p:nvPicPr>
          <p:blipFill>
            <a:blip r:embed="rId8"/>
            <a:stretch>
              <a:fillRect/>
            </a:stretch>
          </p:blipFill>
          <p:spPr>
            <a:xfrm>
              <a:off x="14245" y="2066"/>
              <a:ext cx="3540" cy="2575"/>
            </a:xfrm>
            <a:prstGeom prst="rect">
              <a:avLst/>
            </a:prstGeom>
          </p:spPr>
        </p:pic>
      </p:grpSp>
      <p:sp>
        <p:nvSpPr>
          <p:cNvPr id="2" name="Text Box 1"/>
          <p:cNvSpPr txBox="1"/>
          <p:nvPr/>
        </p:nvSpPr>
        <p:spPr>
          <a:xfrm>
            <a:off x="3048000" y="2829560"/>
            <a:ext cx="6229985" cy="1198880"/>
          </a:xfrm>
          <a:prstGeom prst="rect">
            <a:avLst/>
          </a:prstGeom>
          <a:noFill/>
        </p:spPr>
        <p:txBody>
          <a:bodyPr wrap="square" rtlCol="0" anchor="t">
            <a:spAutoFit/>
          </a:bodyPr>
          <a:lstStyle/>
          <a:p>
            <a:pPr algn="ctr"/>
            <a:r>
              <a:rPr lang="en-US" altLang="zh-CN" sz="7200" b="1">
                <a:ln w="15875"/>
                <a:solidFill>
                  <a:schemeClr val="accent6">
                    <a:lumMod val="50000"/>
                  </a:schemeClr>
                </a:solidFill>
                <a:effectLst/>
                <a:latin typeface="Times New Roman" panose="02020603050405020304" charset="0"/>
                <a:cs typeface="Times New Roman" panose="02020603050405020304" charset="0"/>
                <a:sym typeface="+mn-ea"/>
              </a:rPr>
              <a:t>Why choose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s 3"/>
          <p:cNvSpPr/>
          <p:nvPr/>
        </p:nvSpPr>
        <p:spPr>
          <a:xfrm>
            <a:off x="391795" y="6641465"/>
            <a:ext cx="12192635" cy="1697355"/>
          </a:xfrm>
          <a:prstGeom prst="rect">
            <a:avLst/>
          </a:prstGeom>
          <a:solidFill>
            <a:schemeClr val="accent6">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6" name="Trapezoid 5"/>
          <p:cNvSpPr/>
          <p:nvPr/>
        </p:nvSpPr>
        <p:spPr>
          <a:xfrm>
            <a:off x="-134620" y="3081655"/>
            <a:ext cx="12191365" cy="2193925"/>
          </a:xfrm>
          <a:prstGeom prst="trapezoid">
            <a:avLst/>
          </a:prstGeom>
          <a:gradFill>
            <a:gsLst>
              <a:gs pos="0">
                <a:schemeClr val="bg1"/>
              </a:gs>
              <a:gs pos="96000">
                <a:schemeClr val="accent6">
                  <a:lumMod val="20000"/>
                  <a:lumOff val="80000"/>
                </a:schemeClr>
              </a:gs>
              <a:gs pos="100000">
                <a:schemeClr val="bg1">
                  <a:alpha val="0"/>
                </a:schemeClr>
              </a:gs>
            </a:gsLst>
            <a:path path="circle">
              <a:fillToRect l="50000" t="50000" r="50000" b="50000"/>
            </a:path>
            <a:tileRect/>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grpSp>
        <p:nvGrpSpPr>
          <p:cNvPr id="16" name="Group 15"/>
          <p:cNvGrpSpPr/>
          <p:nvPr/>
        </p:nvGrpSpPr>
        <p:grpSpPr>
          <a:xfrm>
            <a:off x="391795" y="1312545"/>
            <a:ext cx="2347595" cy="4232910"/>
            <a:chOff x="616" y="2066"/>
            <a:chExt cx="3697" cy="6666"/>
          </a:xfrm>
          <a:effectLst>
            <a:reflection blurRad="6350" stA="50000" endA="300" endPos="55000" dir="5400000" sy="-100000" algn="bl" rotWithShape="0"/>
          </a:effectLst>
          <a:scene3d>
            <a:camera prst="perspectiveRight"/>
            <a:lightRig rig="threePt" dir="t"/>
          </a:scene3d>
        </p:grpSpPr>
        <p:sp>
          <p:nvSpPr>
            <p:cNvPr id="7" name="Rectangles 6"/>
            <p:cNvSpPr/>
            <p:nvPr/>
          </p:nvSpPr>
          <p:spPr>
            <a:xfrm>
              <a:off x="616" y="2066"/>
              <a:ext cx="3697" cy="6667"/>
            </a:xfrm>
            <a:prstGeom prst="rect">
              <a:avLst/>
            </a:prstGeom>
            <a:solidFill>
              <a:srgbClr val="D7F9D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solidFill>
                  <a:srgbClr val="2D1F13"/>
                </a:solidFill>
                <a:latin typeface="Nefelibata Sans" panose="00000500000000000000"/>
                <a:sym typeface="+mn-ea"/>
              </a:endParaRPr>
            </a:p>
            <a:p>
              <a:pPr algn="ctr"/>
              <a:endParaRPr lang="en-US">
                <a:solidFill>
                  <a:srgbClr val="2D1F13"/>
                </a:solidFill>
                <a:latin typeface="Nefelibata Sans" panose="00000500000000000000"/>
                <a:sym typeface="+mn-ea"/>
              </a:endParaRPr>
            </a:p>
            <a:p>
              <a:pPr algn="ctr"/>
              <a:endParaRPr lang="en-US">
                <a:solidFill>
                  <a:srgbClr val="2D1F13"/>
                </a:solidFill>
                <a:latin typeface="Nefelibata Sans" panose="00000500000000000000"/>
                <a:sym typeface="+mn-ea"/>
              </a:endParaRPr>
            </a:p>
            <a:p>
              <a:pPr algn="ctr"/>
              <a:endParaRPr lang="en-US">
                <a:solidFill>
                  <a:srgbClr val="2D1F13"/>
                </a:solidFill>
                <a:latin typeface="Nefelibata Sans" panose="00000500000000000000"/>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latin typeface="Times New Roman" panose="02020603050405020304" charset="0"/>
                <a:cs typeface="Times New Roman" panose="02020603050405020304" charset="0"/>
                <a:sym typeface="+mn-ea"/>
              </a:endParaRPr>
            </a:p>
            <a:p>
              <a:pPr algn="ctr"/>
              <a:r>
                <a:rPr lang="en-US">
                  <a:solidFill>
                    <a:srgbClr val="2D1F13"/>
                  </a:solidFill>
                  <a:latin typeface="Times New Roman" panose="02020603050405020304" charset="0"/>
                  <a:cs typeface="Times New Roman" panose="02020603050405020304" charset="0"/>
                  <a:sym typeface="+mn-ea"/>
                </a:rPr>
                <a:t>We have the exclusive Industry Access. Over 60% of our models have secured job opportunities through our networking events.</a:t>
              </a:r>
              <a:endParaRPr lang="en-US">
                <a:solidFill>
                  <a:srgbClr val="2D1F13"/>
                </a:solidFill>
                <a:latin typeface="Times New Roman" panose="02020603050405020304" charset="0"/>
                <a:cs typeface="Times New Roman" panose="02020603050405020304" charset="0"/>
              </a:endParaRPr>
            </a:p>
            <a:p>
              <a:pPr algn="ctr"/>
              <a:endParaRPr lang="en-US">
                <a:latin typeface="Times New Roman" panose="02020603050405020304" charset="0"/>
                <a:cs typeface="Times New Roman" panose="02020603050405020304" charset="0"/>
              </a:endParaRPr>
            </a:p>
          </p:txBody>
        </p:sp>
        <p:pic>
          <p:nvPicPr>
            <p:cNvPr id="11" name="Picture 10" descr="main size icon"/>
            <p:cNvPicPr>
              <a:picLocks noChangeAspect="1"/>
            </p:cNvPicPr>
            <p:nvPr/>
          </p:nvPicPr>
          <p:blipFill>
            <a:blip r:embed="rId8"/>
            <a:stretch>
              <a:fillRect/>
            </a:stretch>
          </p:blipFill>
          <p:spPr>
            <a:xfrm>
              <a:off x="773" y="2066"/>
              <a:ext cx="3540" cy="2575"/>
            </a:xfrm>
            <a:prstGeom prst="rect">
              <a:avLst/>
            </a:prstGeom>
          </p:spPr>
        </p:pic>
      </p:grpSp>
      <p:grpSp>
        <p:nvGrpSpPr>
          <p:cNvPr id="17" name="Group 16"/>
          <p:cNvGrpSpPr/>
          <p:nvPr/>
        </p:nvGrpSpPr>
        <p:grpSpPr>
          <a:xfrm>
            <a:off x="3249930" y="1311910"/>
            <a:ext cx="2346960" cy="4232910"/>
            <a:chOff x="5118" y="2066"/>
            <a:chExt cx="3696" cy="6666"/>
          </a:xfrm>
          <a:effectLst>
            <a:reflection blurRad="6350" stA="50000" endA="300" endPos="55000" dir="5400000" sy="-100000" algn="bl" rotWithShape="0"/>
          </a:effectLst>
          <a:scene3d>
            <a:camera prst="perspectiveLeft"/>
            <a:lightRig rig="threePt" dir="t"/>
          </a:scene3d>
        </p:grpSpPr>
        <p:sp>
          <p:nvSpPr>
            <p:cNvPr id="8" name="Rectangles 7"/>
            <p:cNvSpPr/>
            <p:nvPr>
              <p:custDataLst>
                <p:tags r:id="rId5"/>
              </p:custDataLst>
            </p:nvPr>
          </p:nvSpPr>
          <p:spPr>
            <a:xfrm>
              <a:off x="5118" y="2066"/>
              <a:ext cx="3697" cy="6667"/>
            </a:xfrm>
            <a:prstGeom prst="rect">
              <a:avLst/>
            </a:prstGeom>
            <a:solidFill>
              <a:schemeClr val="accent6">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r>
                <a:rPr lang="en-US">
                  <a:solidFill>
                    <a:srgbClr val="2D1F13"/>
                  </a:solidFill>
                  <a:latin typeface="Times New Roman" panose="02020603050405020304" charset="0"/>
                  <a:cs typeface="Times New Roman" panose="02020603050405020304" charset="0"/>
                  <a:sym typeface="+mn-ea"/>
                </a:rPr>
                <a:t>We have the exexellent Social Media Strategy: Models we've assisted have seen a 70% increase in their social media following within six months.</a:t>
              </a:r>
              <a:endParaRPr lang="en-US">
                <a:solidFill>
                  <a:srgbClr val="2D1F13"/>
                </a:solidFill>
                <a:latin typeface="Times New Roman" panose="02020603050405020304" charset="0"/>
                <a:cs typeface="Times New Roman" panose="02020603050405020304" charset="0"/>
              </a:endParaRPr>
            </a:p>
            <a:p>
              <a:pPr algn="ctr"/>
              <a:endParaRPr lang="en-US">
                <a:latin typeface="Times New Roman" panose="02020603050405020304" charset="0"/>
                <a:cs typeface="Times New Roman" panose="02020603050405020304" charset="0"/>
              </a:endParaRPr>
            </a:p>
          </p:txBody>
        </p:sp>
        <p:pic>
          <p:nvPicPr>
            <p:cNvPr id="12" name="Picture 11" descr="main size icon"/>
            <p:cNvPicPr>
              <a:picLocks noChangeAspect="1"/>
            </p:cNvPicPr>
            <p:nvPr>
              <p:custDataLst>
                <p:tags r:id="rId6"/>
              </p:custDataLst>
            </p:nvPr>
          </p:nvPicPr>
          <p:blipFill>
            <a:blip r:embed="rId8"/>
            <a:stretch>
              <a:fillRect/>
            </a:stretch>
          </p:blipFill>
          <p:spPr>
            <a:xfrm>
              <a:off x="5197" y="2066"/>
              <a:ext cx="3540" cy="2575"/>
            </a:xfrm>
            <a:prstGeom prst="rect">
              <a:avLst/>
            </a:prstGeom>
          </p:spPr>
        </p:pic>
      </p:grpSp>
      <p:grpSp>
        <p:nvGrpSpPr>
          <p:cNvPr id="18" name="Group 17"/>
          <p:cNvGrpSpPr/>
          <p:nvPr/>
        </p:nvGrpSpPr>
        <p:grpSpPr>
          <a:xfrm>
            <a:off x="6108700" y="1254125"/>
            <a:ext cx="2346960" cy="4290695"/>
            <a:chOff x="9620" y="1975"/>
            <a:chExt cx="3696" cy="6757"/>
          </a:xfrm>
          <a:effectLst>
            <a:reflection blurRad="6350" stA="50000" endA="300" endPos="55000" dir="5400000" sy="-100000" algn="bl" rotWithShape="0"/>
          </a:effectLst>
          <a:scene3d>
            <a:camera prst="perspectiveRight"/>
            <a:lightRig rig="threePt" dir="t"/>
          </a:scene3d>
        </p:grpSpPr>
        <p:sp>
          <p:nvSpPr>
            <p:cNvPr id="9" name="Rectangles 8"/>
            <p:cNvSpPr/>
            <p:nvPr>
              <p:custDataLst>
                <p:tags r:id="rId3"/>
              </p:custDataLst>
            </p:nvPr>
          </p:nvSpPr>
          <p:spPr>
            <a:xfrm>
              <a:off x="9620" y="2066"/>
              <a:ext cx="3697" cy="6667"/>
            </a:xfrm>
            <a:prstGeom prst="rect">
              <a:avLst/>
            </a:prstGeom>
            <a:solidFill>
              <a:schemeClr val="accent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solidFill>
                    <a:srgbClr val="2D1F13"/>
                  </a:solidFill>
                  <a:cs typeface="+mn-lt"/>
                  <a:sym typeface="+mn-ea"/>
                </a:rPr>
                <a:t> </a:t>
              </a: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endParaRPr lang="en-US">
                <a:solidFill>
                  <a:srgbClr val="2D1F13"/>
                </a:solidFill>
                <a:cs typeface="+mn-lt"/>
                <a:sym typeface="+mn-ea"/>
              </a:endParaRPr>
            </a:p>
            <a:p>
              <a:pPr algn="ctr"/>
              <a:r>
                <a:rPr lang="en-US">
                  <a:solidFill>
                    <a:srgbClr val="2D1F13"/>
                  </a:solidFill>
                  <a:latin typeface="Times New Roman" panose="02020603050405020304" charset="0"/>
                  <a:cs typeface="Times New Roman" panose="02020603050405020304" charset="0"/>
                  <a:sym typeface="+mn-ea"/>
                </a:rPr>
                <a:t>We  ensures your portfolio stands out in the competitive industry. Models who have worked with us have seen a 40% increase in positive agency responses</a:t>
              </a:r>
              <a:endParaRPr lang="en-US">
                <a:latin typeface="Times New Roman" panose="02020603050405020304" charset="0"/>
                <a:cs typeface="Times New Roman" panose="02020603050405020304" charset="0"/>
              </a:endParaRPr>
            </a:p>
          </p:txBody>
        </p:sp>
        <p:pic>
          <p:nvPicPr>
            <p:cNvPr id="14" name="Picture 13" descr="main size icon"/>
            <p:cNvPicPr>
              <a:picLocks noChangeAspect="1"/>
            </p:cNvPicPr>
            <p:nvPr>
              <p:custDataLst>
                <p:tags r:id="rId4"/>
              </p:custDataLst>
            </p:nvPr>
          </p:nvPicPr>
          <p:blipFill>
            <a:blip r:embed="rId8"/>
            <a:stretch>
              <a:fillRect/>
            </a:stretch>
          </p:blipFill>
          <p:spPr>
            <a:xfrm>
              <a:off x="9620" y="1975"/>
              <a:ext cx="3540" cy="2575"/>
            </a:xfrm>
            <a:prstGeom prst="rect">
              <a:avLst/>
            </a:prstGeom>
          </p:spPr>
        </p:pic>
      </p:grpSp>
      <p:grpSp>
        <p:nvGrpSpPr>
          <p:cNvPr id="19" name="Group 18"/>
          <p:cNvGrpSpPr/>
          <p:nvPr/>
        </p:nvGrpSpPr>
        <p:grpSpPr>
          <a:xfrm>
            <a:off x="9083040" y="1311910"/>
            <a:ext cx="2346960" cy="4232910"/>
            <a:chOff x="14304" y="2066"/>
            <a:chExt cx="3696" cy="6666"/>
          </a:xfrm>
          <a:effectLst>
            <a:reflection blurRad="6350" stA="50000" endA="300" endPos="55000" dir="5400000" sy="-100000" algn="bl" rotWithShape="0"/>
          </a:effectLst>
          <a:scene3d>
            <a:camera prst="perspectiveLeft"/>
            <a:lightRig rig="threePt" dir="t"/>
          </a:scene3d>
        </p:grpSpPr>
        <p:sp>
          <p:nvSpPr>
            <p:cNvPr id="10" name="Rectangles 9"/>
            <p:cNvSpPr/>
            <p:nvPr>
              <p:custDataLst>
                <p:tags r:id="rId1"/>
              </p:custDataLst>
            </p:nvPr>
          </p:nvSpPr>
          <p:spPr>
            <a:xfrm>
              <a:off x="14304" y="2066"/>
              <a:ext cx="3697" cy="6667"/>
            </a:xfrm>
            <a:prstGeom prst="rect">
              <a:avLst/>
            </a:prstGeom>
            <a:solidFill>
              <a:schemeClr val="accent6">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solidFill>
                    <a:srgbClr val="2D1F13"/>
                  </a:solidFill>
                  <a:latin typeface="+mj-lt"/>
                  <a:cs typeface="+mj-lt"/>
                  <a:sym typeface="+mn-ea"/>
                </a:rPr>
                <a:t> </a:t>
              </a:r>
            </a:p>
            <a:p>
              <a:pPr algn="ctr"/>
              <a:endParaRPr lang="en-US">
                <a:solidFill>
                  <a:srgbClr val="2D1F13"/>
                </a:solidFill>
                <a:latin typeface="+mj-lt"/>
                <a:cs typeface="+mj-lt"/>
                <a:sym typeface="+mn-ea"/>
              </a:endParaRPr>
            </a:p>
            <a:p>
              <a:pPr algn="ctr"/>
              <a:endParaRPr lang="en-US">
                <a:solidFill>
                  <a:srgbClr val="2D1F13"/>
                </a:solidFill>
                <a:latin typeface="+mj-lt"/>
                <a:cs typeface="+mj-lt"/>
                <a:sym typeface="+mn-ea"/>
              </a:endParaRPr>
            </a:p>
            <a:p>
              <a:pPr algn="ctr"/>
              <a:endParaRPr lang="en-US">
                <a:solidFill>
                  <a:srgbClr val="2D1F13"/>
                </a:solidFill>
                <a:latin typeface="+mj-lt"/>
                <a:cs typeface="+mj-lt"/>
                <a:sym typeface="+mn-ea"/>
              </a:endParaRPr>
            </a:p>
            <a:p>
              <a:pPr algn="ctr"/>
              <a:endParaRPr lang="en-US">
                <a:solidFill>
                  <a:srgbClr val="2D1F13"/>
                </a:solidFill>
                <a:latin typeface="+mj-lt"/>
                <a:cs typeface="+mj-lt"/>
                <a:sym typeface="+mn-ea"/>
              </a:endParaRPr>
            </a:p>
            <a:p>
              <a:pPr algn="ctr"/>
              <a:endParaRPr lang="en-US">
                <a:solidFill>
                  <a:srgbClr val="2D1F13"/>
                </a:solidFill>
                <a:latin typeface="+mj-lt"/>
                <a:cs typeface="+mj-lt"/>
                <a:sym typeface="+mn-ea"/>
              </a:endParaRPr>
            </a:p>
            <a:p>
              <a:pPr algn="ctr"/>
              <a:endParaRPr lang="en-US">
                <a:solidFill>
                  <a:srgbClr val="2D1F13"/>
                </a:solidFill>
                <a:latin typeface="+mj-lt"/>
                <a:cs typeface="+mj-lt"/>
                <a:sym typeface="+mn-ea"/>
              </a:endParaRPr>
            </a:p>
            <a:p>
              <a:pPr algn="ctr"/>
              <a:endParaRPr lang="en-US">
                <a:solidFill>
                  <a:srgbClr val="2D1F13"/>
                </a:solidFill>
                <a:latin typeface="+mj-lt"/>
                <a:cs typeface="+mj-lt"/>
                <a:sym typeface="+mn-ea"/>
              </a:endParaRPr>
            </a:p>
            <a:p>
              <a:pPr algn="ctr"/>
              <a:r>
                <a:rPr lang="en-US">
                  <a:solidFill>
                    <a:srgbClr val="2D1F13"/>
                  </a:solidFill>
                  <a:latin typeface="Times New Roman" panose="02020603050405020304" charset="0"/>
                  <a:cs typeface="Times New Roman" panose="02020603050405020304" charset="0"/>
                  <a:sym typeface="+mn-ea"/>
                </a:rPr>
                <a:t>Our network includes connections with leading agencies like Elite, Ford, and IMG, increasing your chances of representation by 35%</a:t>
              </a:r>
              <a:r>
                <a:rPr lang="en-US">
                  <a:solidFill>
                    <a:srgbClr val="2D1F13"/>
                  </a:solidFill>
                  <a:latin typeface="+mj-lt"/>
                  <a:cs typeface="+mj-lt"/>
                  <a:sym typeface="+mn-ea"/>
                </a:rPr>
                <a:t>.</a:t>
              </a:r>
              <a:endParaRPr lang="en-US">
                <a:solidFill>
                  <a:srgbClr val="2D1F13"/>
                </a:solidFill>
                <a:latin typeface="+mj-lt"/>
                <a:cs typeface="+mj-lt"/>
              </a:endParaRPr>
            </a:p>
            <a:p>
              <a:pPr algn="ctr"/>
              <a:endParaRPr lang="en-US">
                <a:latin typeface="+mj-lt"/>
                <a:cs typeface="+mj-lt"/>
              </a:endParaRPr>
            </a:p>
          </p:txBody>
        </p:sp>
        <p:pic>
          <p:nvPicPr>
            <p:cNvPr id="15" name="Picture 14" descr="main size icon"/>
            <p:cNvPicPr>
              <a:picLocks noChangeAspect="1"/>
            </p:cNvPicPr>
            <p:nvPr>
              <p:custDataLst>
                <p:tags r:id="rId2"/>
              </p:custDataLst>
            </p:nvPr>
          </p:nvPicPr>
          <p:blipFill>
            <a:blip r:embed="rId8"/>
            <a:stretch>
              <a:fillRect/>
            </a:stretch>
          </p:blipFill>
          <p:spPr>
            <a:xfrm>
              <a:off x="14365" y="2066"/>
              <a:ext cx="3540" cy="2575"/>
            </a:xfrm>
            <a:prstGeom prst="rect">
              <a:avLst/>
            </a:prstGeom>
          </p:spPr>
        </p:pic>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5" name="Rectangles 4"/>
          <p:cNvSpPr/>
          <p:nvPr/>
        </p:nvSpPr>
        <p:spPr>
          <a:xfrm>
            <a:off x="-125730" y="-79375"/>
            <a:ext cx="12397105" cy="7106920"/>
          </a:xfrm>
          <a:prstGeom prst="rect">
            <a:avLst/>
          </a:prstGeom>
          <a:solidFill>
            <a:schemeClr val="tx1">
              <a:alpha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7" name="silhouette-of-a-model-2023-11-27-05-01-29-utc">
            <a:hlinkClick r:id="" action="ppaction://media"/>
          </p:cNvPr>
          <p:cNvPicPr/>
          <p:nvPr>
            <a:videoFile r:link="rId2"/>
            <p:extLst>
              <p:ext uri="{DAA4B4D4-6D71-4841-9C94-3DE7FCFB9230}">
                <p14:media xmlns:p14="http://schemas.microsoft.com/office/powerpoint/2010/main" r:embed="rId1"/>
              </p:ext>
            </p:extLst>
          </p:nvPr>
        </p:nvPicPr>
        <p:blipFill>
          <a:blip r:embed="rId5"/>
          <a:stretch>
            <a:fillRect/>
          </a:stretch>
        </p:blipFill>
        <p:spPr>
          <a:xfrm>
            <a:off x="923290" y="466090"/>
            <a:ext cx="3862705" cy="3390265"/>
          </a:xfrm>
          <a:prstGeom prst="rect">
            <a:avLst/>
          </a:prstGeom>
          <a:effectLst>
            <a:outerShdw blurRad="50800" dist="38100" dir="5400000" algn="t" rotWithShape="0">
              <a:prstClr val="black">
                <a:alpha val="40000"/>
              </a:prstClr>
            </a:outerShdw>
            <a:reflection blurRad="6350" stA="50000" endA="300" endPos="90000" dir="5400000" sy="-100000" algn="bl" rotWithShape="0"/>
          </a:effectLst>
        </p:spPr>
      </p:pic>
      <p:sp>
        <p:nvSpPr>
          <p:cNvPr id="9" name="Text Box 8"/>
          <p:cNvSpPr txBox="1"/>
          <p:nvPr/>
        </p:nvSpPr>
        <p:spPr>
          <a:xfrm>
            <a:off x="6499225" y="2701290"/>
            <a:ext cx="4011295" cy="2371725"/>
          </a:xfrm>
          <a:prstGeom prst="rect">
            <a:avLst/>
          </a:prstGeom>
          <a:noFill/>
        </p:spPr>
        <p:txBody>
          <a:bodyPr wrap="square" rtlCol="0">
            <a:noAutofit/>
          </a:bodyPr>
          <a:lstStyle/>
          <a:p>
            <a:pPr algn="ctr">
              <a:lnSpc>
                <a:spcPct val="90000"/>
              </a:lnSpc>
              <a:spcBef>
                <a:spcPts val="1000"/>
              </a:spcBef>
              <a:buClrTx/>
              <a:buSzTx/>
              <a:buNone/>
            </a:pPr>
            <a:r>
              <a:rPr lang="en-US">
                <a:solidFill>
                  <a:schemeClr val="bg1"/>
                </a:solidFill>
                <a:latin typeface="Times New Roman" panose="02020603050405020304" charset="0"/>
                <a:cs typeface="Times New Roman" panose="02020603050405020304" charset="0"/>
              </a:rPr>
              <a:t>Contact us</a:t>
            </a:r>
          </a:p>
          <a:p>
            <a:pPr algn="ctr">
              <a:lnSpc>
                <a:spcPct val="90000"/>
              </a:lnSpc>
              <a:spcBef>
                <a:spcPts val="1000"/>
              </a:spcBef>
              <a:buClrTx/>
              <a:buSzTx/>
              <a:buNone/>
            </a:pPr>
            <a:r>
              <a:rPr lang="en-US">
                <a:solidFill>
                  <a:schemeClr val="bg1"/>
                </a:solidFill>
                <a:latin typeface="Times New Roman" panose="02020603050405020304" charset="0"/>
                <a:cs typeface="Times New Roman" panose="02020603050405020304" charset="0"/>
              </a:rPr>
              <a:t>Email:wen.xin@7dayschic.com</a:t>
            </a:r>
          </a:p>
          <a:p>
            <a:pPr algn="ctr">
              <a:lnSpc>
                <a:spcPct val="90000"/>
              </a:lnSpc>
              <a:spcBef>
                <a:spcPts val="1000"/>
              </a:spcBef>
              <a:buClrTx/>
              <a:buSzTx/>
              <a:buNone/>
            </a:pPr>
            <a:r>
              <a:rPr lang="en-US">
                <a:solidFill>
                  <a:schemeClr val="bg1"/>
                </a:solidFill>
                <a:latin typeface="Times New Roman" panose="02020603050405020304" charset="0"/>
                <a:cs typeface="Times New Roman" panose="02020603050405020304" charset="0"/>
              </a:rPr>
              <a:t>Address:2nd Floor College House, 17 King Edwards Road, Ruislip, London, United Kingdom, HA4 7AE</a:t>
            </a:r>
          </a:p>
          <a:p>
            <a:pPr algn="ctr">
              <a:lnSpc>
                <a:spcPct val="90000"/>
              </a:lnSpc>
              <a:spcBef>
                <a:spcPts val="1000"/>
              </a:spcBef>
              <a:buClrTx/>
              <a:buSzTx/>
              <a:buNone/>
            </a:pPr>
            <a:r>
              <a:rPr lang="en-US">
                <a:solidFill>
                  <a:schemeClr val="bg1"/>
                </a:solidFill>
                <a:latin typeface="Times New Roman" panose="02020603050405020304" charset="0"/>
                <a:cs typeface="Times New Roman" panose="02020603050405020304" charset="0"/>
              </a:rPr>
              <a:t>Website:https://7dayschic.com/</a:t>
            </a:r>
          </a:p>
          <a:p>
            <a:pPr algn="ctr">
              <a:lnSpc>
                <a:spcPct val="90000"/>
              </a:lnSpc>
              <a:spcBef>
                <a:spcPts val="1000"/>
              </a:spcBef>
              <a:buClrTx/>
              <a:buSzTx/>
              <a:buNone/>
            </a:pPr>
            <a:r>
              <a:rPr lang="en-US">
                <a:solidFill>
                  <a:schemeClr val="bg1"/>
                </a:solidFill>
                <a:latin typeface="Times New Roman" panose="02020603050405020304" charset="0"/>
                <a:cs typeface="Times New Roman" panose="02020603050405020304" charset="0"/>
              </a:rPr>
              <a:t>Ins:@7dayschiccom.</a:t>
            </a:r>
          </a:p>
        </p:txBody>
      </p:sp>
      <p:sp>
        <p:nvSpPr>
          <p:cNvPr id="3" name="Rectangles 2"/>
          <p:cNvSpPr/>
          <p:nvPr/>
        </p:nvSpPr>
        <p:spPr>
          <a:xfrm>
            <a:off x="7343458" y="2117725"/>
            <a:ext cx="2662555" cy="583565"/>
          </a:xfrm>
          <a:prstGeom prst="rect">
            <a:avLst/>
          </a:prstGeom>
          <a:noFill/>
          <a:ln>
            <a:noFill/>
          </a:ln>
        </p:spPr>
        <p:txBody>
          <a:bodyPr wrap="none" rtlCol="0" anchor="t">
            <a:spAutoFit/>
          </a:bodyPr>
          <a:lstStyle/>
          <a:p>
            <a:pPr algn="ctr"/>
            <a:r>
              <a:rPr lang="en-US" altLang="zh-CN" sz="3200" b="1" dirty="0">
                <a:ln w="10160">
                  <a:noFill/>
                  <a:prstDash val="solid"/>
                </a:ln>
                <a:solidFill>
                  <a:srgbClr val="FFFFFF"/>
                </a:solidFill>
                <a:effectLst>
                  <a:outerShdw blurRad="38100" dist="22860" dir="5400000" algn="tl" rotWithShape="0">
                    <a:srgbClr val="000000">
                      <a:alpha val="30000"/>
                    </a:srgbClr>
                  </a:outerShdw>
                </a:effectLst>
                <a:latin typeface="Times New Roman" panose="02020603050405020304" charset="0"/>
                <a:cs typeface="Times New Roman" panose="02020603050405020304" charset="0"/>
              </a:rPr>
              <a:t>THANK</a:t>
            </a:r>
            <a:r>
              <a:rPr lang="en-US" altLang="zh-CN"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charset="0"/>
                <a:cs typeface="Times New Roman" panose="02020603050405020304" charset="0"/>
              </a:rPr>
              <a:t> </a:t>
            </a:r>
            <a:r>
              <a:rPr lang="en-US" altLang="zh-CN" sz="3200" b="1" dirty="0">
                <a:ln w="10160">
                  <a:noFill/>
                  <a:prstDash val="solid"/>
                </a:ln>
                <a:solidFill>
                  <a:srgbClr val="FFFFFF"/>
                </a:solidFill>
                <a:effectLst>
                  <a:outerShdw blurRad="38100" dist="22860" dir="5400000" algn="tl" rotWithShape="0">
                    <a:srgbClr val="000000">
                      <a:alpha val="30000"/>
                    </a:srgbClr>
                  </a:outerShdw>
                </a:effectLst>
                <a:latin typeface="Times New Roman" panose="02020603050405020304" charset="0"/>
                <a:cs typeface="Times New Roman" panose="02020603050405020304" charset="0"/>
              </a:rPr>
              <a:t>YOU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802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3000" fill="hold">
                                          <p:stCondLst>
                                            <p:cond delay="0"/>
                                          </p:stCondLst>
                                        </p:cTn>
                                        <p:tgtEl>
                                          <p:spTgt spid="3"/>
                                        </p:tgtEl>
                                        <p:attrNameLst>
                                          <p:attrName>style.visibility</p:attrName>
                                        </p:attrNameLst>
                                      </p:cBhvr>
                                      <p:to>
                                        <p:strVal val="visible"/>
                                      </p:to>
                                    </p:set>
                                    <p:anim calcmode="lin" valueType="num">
                                      <p:cBhvr additive="base">
                                        <p:cTn id="11" dur="3000" fill="hold"/>
                                        <p:tgtEl>
                                          <p:spTgt spid="3"/>
                                        </p:tgtEl>
                                        <p:attrNameLst>
                                          <p:attrName>ppt_x</p:attrName>
                                        </p:attrNameLst>
                                      </p:cBhvr>
                                      <p:tavLst>
                                        <p:tav tm="0">
                                          <p:val>
                                            <p:strVal val="#ppt_x"/>
                                          </p:val>
                                        </p:tav>
                                        <p:tav tm="100000">
                                          <p:val>
                                            <p:strVal val="#ppt_x"/>
                                          </p:val>
                                        </p:tav>
                                      </p:tavLst>
                                    </p:anim>
                                    <p:anim calcmode="lin" valueType="num">
                                      <p:cBhvr additive="base">
                                        <p:cTn id="12" dur="30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3000"/>
                            </p:stCondLst>
                            <p:childTnLst>
                              <p:par>
                                <p:cTn id="14" presetID="7" presetClass="entr" presetSubtype="4"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0" fill="hold"/>
                                        <p:tgtEl>
                                          <p:spTgt spid="9"/>
                                        </p:tgtEl>
                                        <p:attrNameLst>
                                          <p:attrName>ppt_x</p:attrName>
                                        </p:attrNameLst>
                                      </p:cBhvr>
                                      <p:tavLst>
                                        <p:tav tm="0">
                                          <p:val>
                                            <p:strVal val="#ppt_x"/>
                                          </p:val>
                                        </p:tav>
                                        <p:tav tm="100000">
                                          <p:val>
                                            <p:strVal val="#ppt_x"/>
                                          </p:val>
                                        </p:tav>
                                      </p:tavLst>
                                    </p:anim>
                                    <p:anim calcmode="lin" valueType="num">
                                      <p:cBhvr additive="base">
                                        <p:cTn id="17" dur="5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p:cTn id="18" repeatCount="indefinite" fill="remove" display="1">
                  <p:stCondLst>
                    <p:cond delay="indefinite"/>
                  </p:stCondLst>
                </p:cTn>
                <p:tgtEl>
                  <p:spTgt spid="7"/>
                </p:tgtEl>
              </p:cMediaNode>
            </p:video>
            <p:seq concurrent="1" nextAc="seek">
              <p:cTn id="19" restart="whenNotActive" fill="hold" evtFilter="cancelBubble" nodeType="interactiveSeq">
                <p:stCondLst>
                  <p:cond evt="onClick" delay="0">
                    <p:tgtEl>
                      <p:spTgt spid="7"/>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additive="base">
                                        <p:cTn id="23" dur="1" fill="hold"/>
                                        <p:tgtEl>
                                          <p:spTgt spid="7"/>
                                        </p:tgtEl>
                                      </p:cBhvr>
                                    </p:cmd>
                                  </p:childTnLst>
                                </p:cTn>
                              </p:par>
                            </p:childTnLst>
                          </p:cTn>
                        </p:par>
                      </p:childTnLst>
                    </p:cTn>
                  </p:par>
                </p:childTnLst>
              </p:cTn>
              <p:nextCondLst>
                <p:cond evt="onClick" delay="0">
                  <p:tgtEl>
                    <p:spTgt spid="7"/>
                  </p:tgtEl>
                </p:cond>
              </p:nextCondLst>
            </p:seq>
          </p:childTnLst>
        </p:cTn>
      </p:par>
    </p:tnLst>
    <p:bldLst>
      <p:bldP spid="9" grpId="0"/>
      <p:bldP spid="9" grpId="1"/>
      <p:bldP spid="3" grpId="0" bldLvl="0" animBg="1"/>
      <p:bldP spid="3" grpId="1"/>
    </p:bldLst>
  </p:timing>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857</Words>
  <Application>Microsoft Office PowerPoint</Application>
  <PresentationFormat>Widescreen</PresentationFormat>
  <Paragraphs>108</Paragraphs>
  <Slides>17</Slides>
  <Notes>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Nefelibata Sans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kamal zarandy</dc:creator>
  <cp:lastModifiedBy>kamal zarandy</cp:lastModifiedBy>
  <cp:revision>5</cp:revision>
  <dcterms:created xsi:type="dcterms:W3CDTF">2024-07-01T15:43:00Z</dcterms:created>
  <dcterms:modified xsi:type="dcterms:W3CDTF">2024-07-09T21:10:49Z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C246636811BC46F5A38AF357ECDA2B6C_11</vt:lpwstr>
  </property>
  <property fmtid="{D5CDD505-2E9C-101B-9397-08002B2CF9AE}" pid="3" name="KSOProductBuildVer">
    <vt:lpwstr>1033-12.2.0.17119</vt:lpwstr>
  </property>
</Properties>
</file>